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comment1.xml" ContentType="application/vnd.openxmlformats-officedocument.presentationml.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omments/comment2.xml" ContentType="application/vnd.openxmlformats-officedocument.presentationml.comment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41"/>
  </p:notesMasterIdLst>
  <p:sldIdLst>
    <p:sldId id="256" r:id="rId2"/>
    <p:sldId id="425" r:id="rId3"/>
    <p:sldId id="257" r:id="rId4"/>
    <p:sldId id="258" r:id="rId5"/>
    <p:sldId id="259" r:id="rId6"/>
    <p:sldId id="261" r:id="rId7"/>
    <p:sldId id="269" r:id="rId8"/>
    <p:sldId id="272" r:id="rId9"/>
    <p:sldId id="271" r:id="rId10"/>
    <p:sldId id="420" r:id="rId11"/>
    <p:sldId id="421" r:id="rId12"/>
    <p:sldId id="422" r:id="rId13"/>
    <p:sldId id="265" r:id="rId14"/>
    <p:sldId id="410" r:id="rId15"/>
    <p:sldId id="268" r:id="rId16"/>
    <p:sldId id="411" r:id="rId17"/>
    <p:sldId id="290" r:id="rId18"/>
    <p:sldId id="260" r:id="rId19"/>
    <p:sldId id="412" r:id="rId20"/>
    <p:sldId id="292" r:id="rId21"/>
    <p:sldId id="413" r:id="rId22"/>
    <p:sldId id="391" r:id="rId23"/>
    <p:sldId id="414" r:id="rId24"/>
    <p:sldId id="392" r:id="rId25"/>
    <p:sldId id="416" r:id="rId26"/>
    <p:sldId id="417" r:id="rId27"/>
    <p:sldId id="418" r:id="rId28"/>
    <p:sldId id="262" r:id="rId29"/>
    <p:sldId id="263" r:id="rId30"/>
    <p:sldId id="264" r:id="rId31"/>
    <p:sldId id="419" r:id="rId32"/>
    <p:sldId id="267" r:id="rId33"/>
    <p:sldId id="266" r:id="rId34"/>
    <p:sldId id="278" r:id="rId35"/>
    <p:sldId id="279" r:id="rId36"/>
    <p:sldId id="393" r:id="rId37"/>
    <p:sldId id="423" r:id="rId38"/>
    <p:sldId id="424" r:id="rId39"/>
    <p:sldId id="426"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ssa Mwinyidaho (NBC)" initials="MM(" lastIdx="2" clrIdx="0">
    <p:extLst>
      <p:ext uri="{19B8F6BF-5375-455C-9EA6-DF929625EA0E}">
        <p15:presenceInfo xmlns:p15="http://schemas.microsoft.com/office/powerpoint/2012/main" userId="S::mussa.mwinyidaho@nbc.co.tz::a1c534a4-11c5-4610-96a3-ba11197f59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3"/>
    <p:restoredTop sz="95964"/>
  </p:normalViewPr>
  <p:slideViewPr>
    <p:cSldViewPr snapToGrid="0" snapToObjects="1">
      <p:cViewPr varScale="1">
        <p:scale>
          <a:sx n="74" d="100"/>
          <a:sy n="74" d="100"/>
        </p:scale>
        <p:origin x="38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7-17T16:29:27.420" idx="1">
    <p:pos x="6516" y="1236"/>
    <p:text>consider removing this</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7-17T21:15:13.552" idx="2">
    <p:pos x="3949" y="454"/>
    <p:text>Consider removing "is"</p:text>
    <p:extLst>
      <p:ext uri="{C676402C-5697-4E1C-873F-D02D1690AC5C}">
        <p15:threadingInfo xmlns:p15="http://schemas.microsoft.com/office/powerpoint/2012/main" timeZoneBias="-1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11C742-E998-A94C-A891-10592BFC5CEF}" type="doc">
      <dgm:prSet loTypeId="urn:microsoft.com/office/officeart/2005/8/layout/arrow2" loCatId="" qsTypeId="urn:microsoft.com/office/officeart/2005/8/quickstyle/simple1" qsCatId="simple" csTypeId="urn:microsoft.com/office/officeart/2005/8/colors/accent1_2" csCatId="accent1" phldr="1"/>
      <dgm:spPr/>
      <dgm:t>
        <a:bodyPr/>
        <a:lstStyle/>
        <a:p>
          <a:endParaRPr lang="en-GB"/>
        </a:p>
      </dgm:t>
    </dgm:pt>
    <dgm:pt modelId="{E07B3C0A-DB0D-494E-BB2A-39B7003A829E}">
      <dgm:prSet phldrT="[Text]" custT="1"/>
      <dgm:spPr/>
      <dgm:t>
        <a:bodyPr/>
        <a:lstStyle/>
        <a:p>
          <a:r>
            <a:rPr lang="en-GB" sz="2800" b="1" dirty="0">
              <a:solidFill>
                <a:srgbClr val="0070C0"/>
              </a:solidFill>
              <a:latin typeface="Book Antiqua" panose="02040602050305030304" pitchFamily="18" charset="0"/>
            </a:rPr>
            <a:t>4 P’s</a:t>
          </a:r>
        </a:p>
        <a:p>
          <a:r>
            <a:rPr lang="en-GB" sz="1400" dirty="0"/>
            <a:t>Profit</a:t>
          </a:r>
        </a:p>
        <a:p>
          <a:r>
            <a:rPr lang="en-GB" sz="1400" dirty="0"/>
            <a:t>product</a:t>
          </a:r>
        </a:p>
        <a:p>
          <a:r>
            <a:rPr lang="en-GB" sz="1400" dirty="0"/>
            <a:t>People  and planet</a:t>
          </a:r>
        </a:p>
      </dgm:t>
    </dgm:pt>
    <dgm:pt modelId="{4857BD51-F3BF-4F4D-92CB-A07140E3E272}" type="parTrans" cxnId="{7E388C61-BFAD-B84C-A122-BE9B6FC524D8}">
      <dgm:prSet/>
      <dgm:spPr/>
      <dgm:t>
        <a:bodyPr/>
        <a:lstStyle/>
        <a:p>
          <a:endParaRPr lang="en-GB" sz="1800"/>
        </a:p>
      </dgm:t>
    </dgm:pt>
    <dgm:pt modelId="{D2B811FF-B5FC-604B-977C-CA4CB19A00A4}" type="sibTrans" cxnId="{7E388C61-BFAD-B84C-A122-BE9B6FC524D8}">
      <dgm:prSet/>
      <dgm:spPr/>
      <dgm:t>
        <a:bodyPr/>
        <a:lstStyle/>
        <a:p>
          <a:endParaRPr lang="en-GB" sz="1800"/>
        </a:p>
      </dgm:t>
    </dgm:pt>
    <dgm:pt modelId="{E1A9231C-F429-E347-BE4F-0F072983A44D}">
      <dgm:prSet phldrT="[Text]" custT="1"/>
      <dgm:spPr/>
      <dgm:t>
        <a:bodyPr/>
        <a:lstStyle/>
        <a:p>
          <a:r>
            <a:rPr lang="en-GB" sz="2400" b="1" dirty="0">
              <a:solidFill>
                <a:srgbClr val="0070C0"/>
              </a:solidFill>
              <a:latin typeface="Book Antiqua" panose="02040602050305030304" pitchFamily="18" charset="0"/>
            </a:rPr>
            <a:t>Resilience:</a:t>
          </a:r>
        </a:p>
        <a:p>
          <a:r>
            <a:rPr lang="en-GB" sz="2400" dirty="0"/>
            <a:t> </a:t>
          </a:r>
          <a:r>
            <a:rPr lang="en-GB" sz="1800" dirty="0"/>
            <a:t>in launching  a successful product or service in competitive market through creativity and innovation capacity</a:t>
          </a:r>
          <a:endParaRPr lang="en-GB" sz="2400" dirty="0"/>
        </a:p>
      </dgm:t>
    </dgm:pt>
    <dgm:pt modelId="{74BD0AF3-F24F-BF4B-BBAD-61B3F3B7E53F}" type="parTrans" cxnId="{D589BE19-6077-C74E-B651-93704A2E7AD0}">
      <dgm:prSet/>
      <dgm:spPr/>
      <dgm:t>
        <a:bodyPr/>
        <a:lstStyle/>
        <a:p>
          <a:endParaRPr lang="en-GB" sz="1800"/>
        </a:p>
      </dgm:t>
    </dgm:pt>
    <dgm:pt modelId="{D1C86CA4-97B2-F942-9A5D-F2D7E5383E9D}" type="sibTrans" cxnId="{D589BE19-6077-C74E-B651-93704A2E7AD0}">
      <dgm:prSet/>
      <dgm:spPr/>
      <dgm:t>
        <a:bodyPr/>
        <a:lstStyle/>
        <a:p>
          <a:endParaRPr lang="en-GB" sz="1800"/>
        </a:p>
      </dgm:t>
    </dgm:pt>
    <dgm:pt modelId="{4BCB5508-3888-1448-A06B-8D812515E7E3}">
      <dgm:prSet phldrT="[Text]" custT="1"/>
      <dgm:spPr/>
      <dgm:t>
        <a:bodyPr/>
        <a:lstStyle/>
        <a:p>
          <a:r>
            <a:rPr lang="en-GB" sz="2400" b="1" dirty="0">
              <a:solidFill>
                <a:srgbClr val="0070C0"/>
              </a:solidFill>
              <a:latin typeface="Book Antiqua" panose="02040602050305030304" pitchFamily="18" charset="0"/>
            </a:rPr>
            <a:t>More P’s:</a:t>
          </a:r>
        </a:p>
        <a:p>
          <a:r>
            <a:rPr lang="en-GB" sz="2000" dirty="0"/>
            <a:t>Pricing</a:t>
          </a:r>
        </a:p>
        <a:p>
          <a:r>
            <a:rPr lang="en-GB" sz="2000" dirty="0"/>
            <a:t>Placement and promotion</a:t>
          </a:r>
        </a:p>
      </dgm:t>
    </dgm:pt>
    <dgm:pt modelId="{64F1D546-9B5B-5140-99B4-B2D6A53A0DB0}" type="parTrans" cxnId="{BD453FBE-7E3E-BC4B-9129-13FE319DB9BE}">
      <dgm:prSet/>
      <dgm:spPr/>
      <dgm:t>
        <a:bodyPr/>
        <a:lstStyle/>
        <a:p>
          <a:endParaRPr lang="en-GB" sz="1800"/>
        </a:p>
      </dgm:t>
    </dgm:pt>
    <dgm:pt modelId="{D61CBED2-A751-0E4D-A6B2-437C2FBF6977}" type="sibTrans" cxnId="{BD453FBE-7E3E-BC4B-9129-13FE319DB9BE}">
      <dgm:prSet/>
      <dgm:spPr/>
      <dgm:t>
        <a:bodyPr/>
        <a:lstStyle/>
        <a:p>
          <a:endParaRPr lang="en-GB" sz="1800"/>
        </a:p>
      </dgm:t>
    </dgm:pt>
    <dgm:pt modelId="{21673B3C-AFCD-2347-96B8-6B74073A7A88}">
      <dgm:prSet phldrT="[Text]" custT="1"/>
      <dgm:spPr/>
      <dgm:t>
        <a:bodyPr/>
        <a:lstStyle/>
        <a:p>
          <a:r>
            <a:rPr lang="en-GB" sz="2400" dirty="0">
              <a:solidFill>
                <a:srgbClr val="0070C0"/>
              </a:solidFill>
              <a:latin typeface="Book Antiqua" panose="02040602050305030304" pitchFamily="18" charset="0"/>
            </a:rPr>
            <a:t>Value</a:t>
          </a:r>
          <a:r>
            <a:rPr lang="en-GB" sz="2000" baseline="0" dirty="0"/>
            <a:t> maximization</a:t>
          </a:r>
        </a:p>
        <a:p>
          <a:r>
            <a:rPr lang="en-GB" sz="2000" baseline="0" dirty="0"/>
            <a:t>Through ‘Bankability’</a:t>
          </a:r>
          <a:endParaRPr lang="en-GB" sz="2000" dirty="0"/>
        </a:p>
      </dgm:t>
    </dgm:pt>
    <dgm:pt modelId="{E41E7BAD-ECC1-4A4B-8F73-122CE0B28483}" type="parTrans" cxnId="{40D23608-5B54-DF44-924E-B6F31D67006C}">
      <dgm:prSet/>
      <dgm:spPr/>
      <dgm:t>
        <a:bodyPr/>
        <a:lstStyle/>
        <a:p>
          <a:endParaRPr lang="en-GB" sz="1800"/>
        </a:p>
      </dgm:t>
    </dgm:pt>
    <dgm:pt modelId="{02B635FE-2C1F-A74D-B645-0DA72623A6E2}" type="sibTrans" cxnId="{40D23608-5B54-DF44-924E-B6F31D67006C}">
      <dgm:prSet/>
      <dgm:spPr/>
      <dgm:t>
        <a:bodyPr/>
        <a:lstStyle/>
        <a:p>
          <a:endParaRPr lang="en-GB" sz="1800"/>
        </a:p>
      </dgm:t>
    </dgm:pt>
    <dgm:pt modelId="{C64CE90A-E06F-BD42-B04B-BB9F0F789B08}" type="pres">
      <dgm:prSet presAssocID="{D311C742-E998-A94C-A891-10592BFC5CEF}" presName="arrowDiagram" presStyleCnt="0">
        <dgm:presLayoutVars>
          <dgm:chMax val="5"/>
          <dgm:dir/>
          <dgm:resizeHandles val="exact"/>
        </dgm:presLayoutVars>
      </dgm:prSet>
      <dgm:spPr/>
      <dgm:t>
        <a:bodyPr/>
        <a:lstStyle/>
        <a:p>
          <a:endParaRPr lang="en-US"/>
        </a:p>
      </dgm:t>
    </dgm:pt>
    <dgm:pt modelId="{0CBBAD25-6680-3F47-AAA5-C4C89EB268F1}" type="pres">
      <dgm:prSet presAssocID="{D311C742-E998-A94C-A891-10592BFC5CEF}" presName="arrow" presStyleLbl="bgShp" presStyleIdx="0" presStyleCnt="1" custLinFactNeighborX="-2159" custLinFactNeighborY="1508"/>
      <dgm:spPr/>
    </dgm:pt>
    <dgm:pt modelId="{D0BDCD92-024E-7845-B32F-77DEE546DDF1}" type="pres">
      <dgm:prSet presAssocID="{D311C742-E998-A94C-A891-10592BFC5CEF}" presName="arrowDiagram4" presStyleCnt="0"/>
      <dgm:spPr/>
    </dgm:pt>
    <dgm:pt modelId="{C7E830B8-28FF-A14D-BDFE-A0DE23B348FF}" type="pres">
      <dgm:prSet presAssocID="{E07B3C0A-DB0D-494E-BB2A-39B7003A829E}" presName="bullet4a" presStyleLbl="node1" presStyleIdx="0" presStyleCnt="4"/>
      <dgm:spPr/>
    </dgm:pt>
    <dgm:pt modelId="{353D49DF-26E6-284C-A154-7BDD951862A7}" type="pres">
      <dgm:prSet presAssocID="{E07B3C0A-DB0D-494E-BB2A-39B7003A829E}" presName="textBox4a" presStyleLbl="revTx" presStyleIdx="0" presStyleCnt="4">
        <dgm:presLayoutVars>
          <dgm:bulletEnabled val="1"/>
        </dgm:presLayoutVars>
      </dgm:prSet>
      <dgm:spPr/>
      <dgm:t>
        <a:bodyPr/>
        <a:lstStyle/>
        <a:p>
          <a:endParaRPr lang="en-US"/>
        </a:p>
      </dgm:t>
    </dgm:pt>
    <dgm:pt modelId="{09ABC0C9-A657-4848-96D8-1FEF8BCFBFEF}" type="pres">
      <dgm:prSet presAssocID="{E1A9231C-F429-E347-BE4F-0F072983A44D}" presName="bullet4b" presStyleLbl="node1" presStyleIdx="1" presStyleCnt="4"/>
      <dgm:spPr/>
    </dgm:pt>
    <dgm:pt modelId="{1B64B964-956D-0747-8DB5-AE0E6DA3076D}" type="pres">
      <dgm:prSet presAssocID="{E1A9231C-F429-E347-BE4F-0F072983A44D}" presName="textBox4b" presStyleLbl="revTx" presStyleIdx="1" presStyleCnt="4">
        <dgm:presLayoutVars>
          <dgm:bulletEnabled val="1"/>
        </dgm:presLayoutVars>
      </dgm:prSet>
      <dgm:spPr/>
      <dgm:t>
        <a:bodyPr/>
        <a:lstStyle/>
        <a:p>
          <a:endParaRPr lang="en-US"/>
        </a:p>
      </dgm:t>
    </dgm:pt>
    <dgm:pt modelId="{4A6FBA45-2B76-924A-8404-3F4C95DDF6E5}" type="pres">
      <dgm:prSet presAssocID="{4BCB5508-3888-1448-A06B-8D812515E7E3}" presName="bullet4c" presStyleLbl="node1" presStyleIdx="2" presStyleCnt="4"/>
      <dgm:spPr/>
    </dgm:pt>
    <dgm:pt modelId="{FE4AE51A-04F3-754C-9391-57F79931168B}" type="pres">
      <dgm:prSet presAssocID="{4BCB5508-3888-1448-A06B-8D812515E7E3}" presName="textBox4c" presStyleLbl="revTx" presStyleIdx="2" presStyleCnt="4">
        <dgm:presLayoutVars>
          <dgm:bulletEnabled val="1"/>
        </dgm:presLayoutVars>
      </dgm:prSet>
      <dgm:spPr/>
      <dgm:t>
        <a:bodyPr/>
        <a:lstStyle/>
        <a:p>
          <a:endParaRPr lang="en-US"/>
        </a:p>
      </dgm:t>
    </dgm:pt>
    <dgm:pt modelId="{E8C967DD-F7FF-3D44-9E8D-9100DADEF41B}" type="pres">
      <dgm:prSet presAssocID="{21673B3C-AFCD-2347-96B8-6B74073A7A88}" presName="bullet4d" presStyleLbl="node1" presStyleIdx="3" presStyleCnt="4"/>
      <dgm:spPr/>
    </dgm:pt>
    <dgm:pt modelId="{69B4B180-2CB1-9245-840F-35236EBDA840}" type="pres">
      <dgm:prSet presAssocID="{21673B3C-AFCD-2347-96B8-6B74073A7A88}" presName="textBox4d" presStyleLbl="revTx" presStyleIdx="3" presStyleCnt="4" custScaleY="61074" custLinFactNeighborX="32799" custLinFactNeighborY="-7571">
        <dgm:presLayoutVars>
          <dgm:bulletEnabled val="1"/>
        </dgm:presLayoutVars>
      </dgm:prSet>
      <dgm:spPr/>
      <dgm:t>
        <a:bodyPr/>
        <a:lstStyle/>
        <a:p>
          <a:endParaRPr lang="en-US"/>
        </a:p>
      </dgm:t>
    </dgm:pt>
  </dgm:ptLst>
  <dgm:cxnLst>
    <dgm:cxn modelId="{9033D3D1-8EF7-CF49-9798-678541C9A0B8}" type="presOf" srcId="{4BCB5508-3888-1448-A06B-8D812515E7E3}" destId="{FE4AE51A-04F3-754C-9391-57F79931168B}" srcOrd="0" destOrd="0" presId="urn:microsoft.com/office/officeart/2005/8/layout/arrow2"/>
    <dgm:cxn modelId="{5CABBCAC-D0EA-BB4A-A5A8-48ABC366A3DE}" type="presOf" srcId="{21673B3C-AFCD-2347-96B8-6B74073A7A88}" destId="{69B4B180-2CB1-9245-840F-35236EBDA840}" srcOrd="0" destOrd="0" presId="urn:microsoft.com/office/officeart/2005/8/layout/arrow2"/>
    <dgm:cxn modelId="{B2646D04-9BD1-AF43-9D77-C4CAA2FB15A7}" type="presOf" srcId="{E07B3C0A-DB0D-494E-BB2A-39B7003A829E}" destId="{353D49DF-26E6-284C-A154-7BDD951862A7}" srcOrd="0" destOrd="0" presId="urn:microsoft.com/office/officeart/2005/8/layout/arrow2"/>
    <dgm:cxn modelId="{66ED7CD3-D4B7-D34F-A648-33AEBDEBC80B}" type="presOf" srcId="{D311C742-E998-A94C-A891-10592BFC5CEF}" destId="{C64CE90A-E06F-BD42-B04B-BB9F0F789B08}" srcOrd="0" destOrd="0" presId="urn:microsoft.com/office/officeart/2005/8/layout/arrow2"/>
    <dgm:cxn modelId="{40D23608-5B54-DF44-924E-B6F31D67006C}" srcId="{D311C742-E998-A94C-A891-10592BFC5CEF}" destId="{21673B3C-AFCD-2347-96B8-6B74073A7A88}" srcOrd="3" destOrd="0" parTransId="{E41E7BAD-ECC1-4A4B-8F73-122CE0B28483}" sibTransId="{02B635FE-2C1F-A74D-B645-0DA72623A6E2}"/>
    <dgm:cxn modelId="{CFBC36FC-75E5-C64B-A41F-90D00C7E5AF1}" type="presOf" srcId="{E1A9231C-F429-E347-BE4F-0F072983A44D}" destId="{1B64B964-956D-0747-8DB5-AE0E6DA3076D}" srcOrd="0" destOrd="0" presId="urn:microsoft.com/office/officeart/2005/8/layout/arrow2"/>
    <dgm:cxn modelId="{7E388C61-BFAD-B84C-A122-BE9B6FC524D8}" srcId="{D311C742-E998-A94C-A891-10592BFC5CEF}" destId="{E07B3C0A-DB0D-494E-BB2A-39B7003A829E}" srcOrd="0" destOrd="0" parTransId="{4857BD51-F3BF-4F4D-92CB-A07140E3E272}" sibTransId="{D2B811FF-B5FC-604B-977C-CA4CB19A00A4}"/>
    <dgm:cxn modelId="{BD453FBE-7E3E-BC4B-9129-13FE319DB9BE}" srcId="{D311C742-E998-A94C-A891-10592BFC5CEF}" destId="{4BCB5508-3888-1448-A06B-8D812515E7E3}" srcOrd="2" destOrd="0" parTransId="{64F1D546-9B5B-5140-99B4-B2D6A53A0DB0}" sibTransId="{D61CBED2-A751-0E4D-A6B2-437C2FBF6977}"/>
    <dgm:cxn modelId="{D589BE19-6077-C74E-B651-93704A2E7AD0}" srcId="{D311C742-E998-A94C-A891-10592BFC5CEF}" destId="{E1A9231C-F429-E347-BE4F-0F072983A44D}" srcOrd="1" destOrd="0" parTransId="{74BD0AF3-F24F-BF4B-BBAD-61B3F3B7E53F}" sibTransId="{D1C86CA4-97B2-F942-9A5D-F2D7E5383E9D}"/>
    <dgm:cxn modelId="{A2510140-5BD3-EC4F-AB30-BA2A88313706}" type="presParOf" srcId="{C64CE90A-E06F-BD42-B04B-BB9F0F789B08}" destId="{0CBBAD25-6680-3F47-AAA5-C4C89EB268F1}" srcOrd="0" destOrd="0" presId="urn:microsoft.com/office/officeart/2005/8/layout/arrow2"/>
    <dgm:cxn modelId="{7BFB73CD-6330-AC41-B50A-66FF5E54AB61}" type="presParOf" srcId="{C64CE90A-E06F-BD42-B04B-BB9F0F789B08}" destId="{D0BDCD92-024E-7845-B32F-77DEE546DDF1}" srcOrd="1" destOrd="0" presId="urn:microsoft.com/office/officeart/2005/8/layout/arrow2"/>
    <dgm:cxn modelId="{2269A5F5-9E58-2140-BEAD-E8D8C75A2DAA}" type="presParOf" srcId="{D0BDCD92-024E-7845-B32F-77DEE546DDF1}" destId="{C7E830B8-28FF-A14D-BDFE-A0DE23B348FF}" srcOrd="0" destOrd="0" presId="urn:microsoft.com/office/officeart/2005/8/layout/arrow2"/>
    <dgm:cxn modelId="{CDDA2DD0-02F8-D54B-85BF-29A758A8280B}" type="presParOf" srcId="{D0BDCD92-024E-7845-B32F-77DEE546DDF1}" destId="{353D49DF-26E6-284C-A154-7BDD951862A7}" srcOrd="1" destOrd="0" presId="urn:microsoft.com/office/officeart/2005/8/layout/arrow2"/>
    <dgm:cxn modelId="{D85A25B3-8C55-0743-9F84-7F1A614FC842}" type="presParOf" srcId="{D0BDCD92-024E-7845-B32F-77DEE546DDF1}" destId="{09ABC0C9-A657-4848-96D8-1FEF8BCFBFEF}" srcOrd="2" destOrd="0" presId="urn:microsoft.com/office/officeart/2005/8/layout/arrow2"/>
    <dgm:cxn modelId="{D6925D1B-2807-C540-9C12-9454EEBE3066}" type="presParOf" srcId="{D0BDCD92-024E-7845-B32F-77DEE546DDF1}" destId="{1B64B964-956D-0747-8DB5-AE0E6DA3076D}" srcOrd="3" destOrd="0" presId="urn:microsoft.com/office/officeart/2005/8/layout/arrow2"/>
    <dgm:cxn modelId="{C0D35219-65CC-464B-A724-0C9CAA8EC0E7}" type="presParOf" srcId="{D0BDCD92-024E-7845-B32F-77DEE546DDF1}" destId="{4A6FBA45-2B76-924A-8404-3F4C95DDF6E5}" srcOrd="4" destOrd="0" presId="urn:microsoft.com/office/officeart/2005/8/layout/arrow2"/>
    <dgm:cxn modelId="{D27B119E-59DC-6D4C-96CD-02D9C873FFE8}" type="presParOf" srcId="{D0BDCD92-024E-7845-B32F-77DEE546DDF1}" destId="{FE4AE51A-04F3-754C-9391-57F79931168B}" srcOrd="5" destOrd="0" presId="urn:microsoft.com/office/officeart/2005/8/layout/arrow2"/>
    <dgm:cxn modelId="{44035611-6C93-AF4C-9B2D-70B5A46588FD}" type="presParOf" srcId="{D0BDCD92-024E-7845-B32F-77DEE546DDF1}" destId="{E8C967DD-F7FF-3D44-9E8D-9100DADEF41B}" srcOrd="6" destOrd="0" presId="urn:microsoft.com/office/officeart/2005/8/layout/arrow2"/>
    <dgm:cxn modelId="{69615EA8-8E1D-0547-A821-69F34CE22321}" type="presParOf" srcId="{D0BDCD92-024E-7845-B32F-77DEE546DDF1}" destId="{69B4B180-2CB1-9245-840F-35236EBDA840}"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B14B7C-4FC0-3140-AC1E-978B7CC9D229}" type="doc">
      <dgm:prSet loTypeId="urn:microsoft.com/office/officeart/2005/8/layout/pyramid1" loCatId="pyramid" qsTypeId="urn:microsoft.com/office/officeart/2005/8/quickstyle/simple1" qsCatId="simple" csTypeId="urn:microsoft.com/office/officeart/2005/8/colors/accent1_2" csCatId="accent1" phldr="1"/>
      <dgm:spPr/>
    </dgm:pt>
    <dgm:pt modelId="{7BA75CD6-E88B-5143-B5CB-EC5DE4792918}">
      <dgm:prSet phldrT="[Text]" custT="1"/>
      <dgm:spPr/>
      <dgm:t>
        <a:bodyPr/>
        <a:lstStyle/>
        <a:p>
          <a:r>
            <a:rPr lang="en-GB" sz="3200" b="1" dirty="0">
              <a:solidFill>
                <a:schemeClr val="bg1"/>
              </a:solidFill>
            </a:rPr>
            <a:t>Embellishment</a:t>
          </a:r>
        </a:p>
        <a:p>
          <a:r>
            <a:rPr lang="en-GB" sz="2400" b="1" dirty="0">
              <a:solidFill>
                <a:schemeClr val="bg1"/>
              </a:solidFill>
            </a:rPr>
            <a:t>(Tahsiniyatt) </a:t>
          </a:r>
        </a:p>
      </dgm:t>
    </dgm:pt>
    <dgm:pt modelId="{26DB25D2-1BB5-CE4D-BBA7-FC2A36D95C39}" type="parTrans" cxnId="{7A17785A-9BF2-EF4C-9490-3CAAE5836091}">
      <dgm:prSet/>
      <dgm:spPr/>
      <dgm:t>
        <a:bodyPr/>
        <a:lstStyle/>
        <a:p>
          <a:endParaRPr lang="en-GB">
            <a:solidFill>
              <a:schemeClr val="bg1"/>
            </a:solidFill>
          </a:endParaRPr>
        </a:p>
      </dgm:t>
    </dgm:pt>
    <dgm:pt modelId="{B26552B7-6A6A-BE41-A24B-F0E20B66025C}" type="sibTrans" cxnId="{7A17785A-9BF2-EF4C-9490-3CAAE5836091}">
      <dgm:prSet/>
      <dgm:spPr/>
      <dgm:t>
        <a:bodyPr/>
        <a:lstStyle/>
        <a:p>
          <a:endParaRPr lang="en-GB">
            <a:solidFill>
              <a:schemeClr val="bg1"/>
            </a:solidFill>
          </a:endParaRPr>
        </a:p>
      </dgm:t>
    </dgm:pt>
    <dgm:pt modelId="{6B64934E-EDD7-FF43-AFD5-7DF73F2C2E45}">
      <dgm:prSet phldrT="[Text]" custT="1"/>
      <dgm:spPr/>
      <dgm:t>
        <a:bodyPr/>
        <a:lstStyle/>
        <a:p>
          <a:r>
            <a:rPr lang="en-GB" sz="3200" b="1" dirty="0">
              <a:solidFill>
                <a:schemeClr val="bg1"/>
              </a:solidFill>
              <a:latin typeface="+mn-lt"/>
            </a:rPr>
            <a:t>Complimentary</a:t>
          </a:r>
        </a:p>
        <a:p>
          <a:r>
            <a:rPr lang="en-GB" sz="3200" b="1" dirty="0">
              <a:solidFill>
                <a:schemeClr val="bg1"/>
              </a:solidFill>
              <a:latin typeface="+mn-lt"/>
            </a:rPr>
            <a:t>(Hajjiyat)</a:t>
          </a:r>
        </a:p>
      </dgm:t>
    </dgm:pt>
    <dgm:pt modelId="{BB077BC0-E0CE-E14F-BDD6-B7FD498A0E6B}" type="parTrans" cxnId="{259A944B-638C-2748-83F6-5B608F126634}">
      <dgm:prSet/>
      <dgm:spPr/>
      <dgm:t>
        <a:bodyPr/>
        <a:lstStyle/>
        <a:p>
          <a:endParaRPr lang="en-GB">
            <a:solidFill>
              <a:schemeClr val="bg1"/>
            </a:solidFill>
          </a:endParaRPr>
        </a:p>
      </dgm:t>
    </dgm:pt>
    <dgm:pt modelId="{7A9E24F9-70F5-5645-955D-AAAF1BE63F7A}" type="sibTrans" cxnId="{259A944B-638C-2748-83F6-5B608F126634}">
      <dgm:prSet/>
      <dgm:spPr/>
      <dgm:t>
        <a:bodyPr/>
        <a:lstStyle/>
        <a:p>
          <a:endParaRPr lang="en-GB">
            <a:solidFill>
              <a:schemeClr val="bg1"/>
            </a:solidFill>
          </a:endParaRPr>
        </a:p>
      </dgm:t>
    </dgm:pt>
    <dgm:pt modelId="{366C88B1-4158-CE4E-A0D9-2358A0501191}">
      <dgm:prSet phldrT="[Text]" custT="1"/>
      <dgm:spPr/>
      <dgm:t>
        <a:bodyPr/>
        <a:lstStyle/>
        <a:p>
          <a:r>
            <a:rPr lang="en-GB" sz="3200" b="1" dirty="0">
              <a:solidFill>
                <a:schemeClr val="bg1"/>
              </a:solidFill>
            </a:rPr>
            <a:t>Essential </a:t>
          </a:r>
        </a:p>
        <a:p>
          <a:r>
            <a:rPr lang="en-GB" sz="3200" b="1" dirty="0">
              <a:solidFill>
                <a:schemeClr val="bg1"/>
              </a:solidFill>
            </a:rPr>
            <a:t>(Dharuriyat)</a:t>
          </a:r>
        </a:p>
      </dgm:t>
    </dgm:pt>
    <dgm:pt modelId="{07004478-C705-0643-A799-826874A7C7EB}" type="parTrans" cxnId="{3BA28FA5-5D9F-794F-A267-6F82FB18655E}">
      <dgm:prSet/>
      <dgm:spPr/>
      <dgm:t>
        <a:bodyPr/>
        <a:lstStyle/>
        <a:p>
          <a:endParaRPr lang="en-GB">
            <a:solidFill>
              <a:schemeClr val="bg1"/>
            </a:solidFill>
          </a:endParaRPr>
        </a:p>
      </dgm:t>
    </dgm:pt>
    <dgm:pt modelId="{226B5F04-640D-744C-B7AF-1492978A3A16}" type="sibTrans" cxnId="{3BA28FA5-5D9F-794F-A267-6F82FB18655E}">
      <dgm:prSet/>
      <dgm:spPr/>
      <dgm:t>
        <a:bodyPr/>
        <a:lstStyle/>
        <a:p>
          <a:endParaRPr lang="en-GB">
            <a:solidFill>
              <a:schemeClr val="bg1"/>
            </a:solidFill>
          </a:endParaRPr>
        </a:p>
      </dgm:t>
    </dgm:pt>
    <dgm:pt modelId="{AB19D793-C11B-3740-BD86-CFF73275489E}" type="pres">
      <dgm:prSet presAssocID="{77B14B7C-4FC0-3140-AC1E-978B7CC9D229}" presName="Name0" presStyleCnt="0">
        <dgm:presLayoutVars>
          <dgm:dir/>
          <dgm:animLvl val="lvl"/>
          <dgm:resizeHandles val="exact"/>
        </dgm:presLayoutVars>
      </dgm:prSet>
      <dgm:spPr/>
    </dgm:pt>
    <dgm:pt modelId="{80A9D879-46CD-1F4C-B0FB-4EE41C83AB21}" type="pres">
      <dgm:prSet presAssocID="{7BA75CD6-E88B-5143-B5CB-EC5DE4792918}" presName="Name8" presStyleCnt="0"/>
      <dgm:spPr/>
    </dgm:pt>
    <dgm:pt modelId="{CF15BD15-A74D-A24D-B082-5C83A0C3C61B}" type="pres">
      <dgm:prSet presAssocID="{7BA75CD6-E88B-5143-B5CB-EC5DE4792918}" presName="level" presStyleLbl="node1" presStyleIdx="0" presStyleCnt="3" custScaleY="49369" custLinFactNeighborX="3394" custLinFactNeighborY="-483">
        <dgm:presLayoutVars>
          <dgm:chMax val="1"/>
          <dgm:bulletEnabled val="1"/>
        </dgm:presLayoutVars>
      </dgm:prSet>
      <dgm:spPr/>
      <dgm:t>
        <a:bodyPr/>
        <a:lstStyle/>
        <a:p>
          <a:endParaRPr lang="en-US"/>
        </a:p>
      </dgm:t>
    </dgm:pt>
    <dgm:pt modelId="{F00480DF-3EFC-A342-91C5-EC4694836146}" type="pres">
      <dgm:prSet presAssocID="{7BA75CD6-E88B-5143-B5CB-EC5DE4792918}" presName="levelTx" presStyleLbl="revTx" presStyleIdx="0" presStyleCnt="0">
        <dgm:presLayoutVars>
          <dgm:chMax val="1"/>
          <dgm:bulletEnabled val="1"/>
        </dgm:presLayoutVars>
      </dgm:prSet>
      <dgm:spPr/>
      <dgm:t>
        <a:bodyPr/>
        <a:lstStyle/>
        <a:p>
          <a:endParaRPr lang="en-US"/>
        </a:p>
      </dgm:t>
    </dgm:pt>
    <dgm:pt modelId="{1D73851D-6588-9946-BDF2-EC91FF9A3AE6}" type="pres">
      <dgm:prSet presAssocID="{6B64934E-EDD7-FF43-AFD5-7DF73F2C2E45}" presName="Name8" presStyleCnt="0"/>
      <dgm:spPr/>
    </dgm:pt>
    <dgm:pt modelId="{9E8D6AEB-3A12-534E-A429-7364C0E5B86F}" type="pres">
      <dgm:prSet presAssocID="{6B64934E-EDD7-FF43-AFD5-7DF73F2C2E45}" presName="level" presStyleLbl="node1" presStyleIdx="1" presStyleCnt="3" custScaleX="105195" custScaleY="49526" custLinFactNeighborX="1849" custLinFactNeighborY="563">
        <dgm:presLayoutVars>
          <dgm:chMax val="1"/>
          <dgm:bulletEnabled val="1"/>
        </dgm:presLayoutVars>
      </dgm:prSet>
      <dgm:spPr/>
      <dgm:t>
        <a:bodyPr/>
        <a:lstStyle/>
        <a:p>
          <a:endParaRPr lang="en-US"/>
        </a:p>
      </dgm:t>
    </dgm:pt>
    <dgm:pt modelId="{2B43CC73-C5F6-C640-8AA0-4BDD27C4FBE3}" type="pres">
      <dgm:prSet presAssocID="{6B64934E-EDD7-FF43-AFD5-7DF73F2C2E45}" presName="levelTx" presStyleLbl="revTx" presStyleIdx="0" presStyleCnt="0">
        <dgm:presLayoutVars>
          <dgm:chMax val="1"/>
          <dgm:bulletEnabled val="1"/>
        </dgm:presLayoutVars>
      </dgm:prSet>
      <dgm:spPr/>
      <dgm:t>
        <a:bodyPr/>
        <a:lstStyle/>
        <a:p>
          <a:endParaRPr lang="en-US"/>
        </a:p>
      </dgm:t>
    </dgm:pt>
    <dgm:pt modelId="{86B66781-9775-4441-AEF8-EEDA8AE0FB32}" type="pres">
      <dgm:prSet presAssocID="{366C88B1-4158-CE4E-A0D9-2358A0501191}" presName="Name8" presStyleCnt="0"/>
      <dgm:spPr/>
    </dgm:pt>
    <dgm:pt modelId="{ABC0EF45-C135-6043-A287-7C2561DECDD7}" type="pres">
      <dgm:prSet presAssocID="{366C88B1-4158-CE4E-A0D9-2358A0501191}" presName="level" presStyleLbl="node1" presStyleIdx="2" presStyleCnt="3" custScaleY="35669" custLinFactNeighborX="1230" custLinFactNeighborY="-6583">
        <dgm:presLayoutVars>
          <dgm:chMax val="1"/>
          <dgm:bulletEnabled val="1"/>
        </dgm:presLayoutVars>
      </dgm:prSet>
      <dgm:spPr/>
      <dgm:t>
        <a:bodyPr/>
        <a:lstStyle/>
        <a:p>
          <a:endParaRPr lang="en-US"/>
        </a:p>
      </dgm:t>
    </dgm:pt>
    <dgm:pt modelId="{3F2A05AB-0F3C-AB46-B348-3A7EAFEF0B45}" type="pres">
      <dgm:prSet presAssocID="{366C88B1-4158-CE4E-A0D9-2358A0501191}" presName="levelTx" presStyleLbl="revTx" presStyleIdx="0" presStyleCnt="0">
        <dgm:presLayoutVars>
          <dgm:chMax val="1"/>
          <dgm:bulletEnabled val="1"/>
        </dgm:presLayoutVars>
      </dgm:prSet>
      <dgm:spPr/>
      <dgm:t>
        <a:bodyPr/>
        <a:lstStyle/>
        <a:p>
          <a:endParaRPr lang="en-US"/>
        </a:p>
      </dgm:t>
    </dgm:pt>
  </dgm:ptLst>
  <dgm:cxnLst>
    <dgm:cxn modelId="{3BA28FA5-5D9F-794F-A267-6F82FB18655E}" srcId="{77B14B7C-4FC0-3140-AC1E-978B7CC9D229}" destId="{366C88B1-4158-CE4E-A0D9-2358A0501191}" srcOrd="2" destOrd="0" parTransId="{07004478-C705-0643-A799-826874A7C7EB}" sibTransId="{226B5F04-640D-744C-B7AF-1492978A3A16}"/>
    <dgm:cxn modelId="{18E358CC-9CA9-4F9C-A407-80981B5A2517}" type="presOf" srcId="{6B64934E-EDD7-FF43-AFD5-7DF73F2C2E45}" destId="{9E8D6AEB-3A12-534E-A429-7364C0E5B86F}" srcOrd="0" destOrd="0" presId="urn:microsoft.com/office/officeart/2005/8/layout/pyramid1"/>
    <dgm:cxn modelId="{2CD56E4D-798F-49DA-86DD-E2AA423D58CF}" type="presOf" srcId="{7BA75CD6-E88B-5143-B5CB-EC5DE4792918}" destId="{CF15BD15-A74D-A24D-B082-5C83A0C3C61B}" srcOrd="0" destOrd="0" presId="urn:microsoft.com/office/officeart/2005/8/layout/pyramid1"/>
    <dgm:cxn modelId="{259A944B-638C-2748-83F6-5B608F126634}" srcId="{77B14B7C-4FC0-3140-AC1E-978B7CC9D229}" destId="{6B64934E-EDD7-FF43-AFD5-7DF73F2C2E45}" srcOrd="1" destOrd="0" parTransId="{BB077BC0-E0CE-E14F-BDD6-B7FD498A0E6B}" sibTransId="{7A9E24F9-70F5-5645-955D-AAAF1BE63F7A}"/>
    <dgm:cxn modelId="{B8B38B91-F22C-488B-A642-452EA312BE5B}" type="presOf" srcId="{7BA75CD6-E88B-5143-B5CB-EC5DE4792918}" destId="{F00480DF-3EFC-A342-91C5-EC4694836146}" srcOrd="1" destOrd="0" presId="urn:microsoft.com/office/officeart/2005/8/layout/pyramid1"/>
    <dgm:cxn modelId="{40045CE3-CEF3-42B1-980D-13D9F1CFCA75}" type="presOf" srcId="{6B64934E-EDD7-FF43-AFD5-7DF73F2C2E45}" destId="{2B43CC73-C5F6-C640-8AA0-4BDD27C4FBE3}" srcOrd="1" destOrd="0" presId="urn:microsoft.com/office/officeart/2005/8/layout/pyramid1"/>
    <dgm:cxn modelId="{0580A66A-F19A-446A-A936-894C7B0ED5EE}" type="presOf" srcId="{366C88B1-4158-CE4E-A0D9-2358A0501191}" destId="{ABC0EF45-C135-6043-A287-7C2561DECDD7}" srcOrd="0" destOrd="0" presId="urn:microsoft.com/office/officeart/2005/8/layout/pyramid1"/>
    <dgm:cxn modelId="{2EEB3654-57CE-4E77-9E44-8ABABEEBD4EA}" type="presOf" srcId="{77B14B7C-4FC0-3140-AC1E-978B7CC9D229}" destId="{AB19D793-C11B-3740-BD86-CFF73275489E}" srcOrd="0" destOrd="0" presId="urn:microsoft.com/office/officeart/2005/8/layout/pyramid1"/>
    <dgm:cxn modelId="{7A17785A-9BF2-EF4C-9490-3CAAE5836091}" srcId="{77B14B7C-4FC0-3140-AC1E-978B7CC9D229}" destId="{7BA75CD6-E88B-5143-B5CB-EC5DE4792918}" srcOrd="0" destOrd="0" parTransId="{26DB25D2-1BB5-CE4D-BBA7-FC2A36D95C39}" sibTransId="{B26552B7-6A6A-BE41-A24B-F0E20B66025C}"/>
    <dgm:cxn modelId="{410DB307-4530-4705-9C4B-20F39E781580}" type="presOf" srcId="{366C88B1-4158-CE4E-A0D9-2358A0501191}" destId="{3F2A05AB-0F3C-AB46-B348-3A7EAFEF0B45}" srcOrd="1" destOrd="0" presId="urn:microsoft.com/office/officeart/2005/8/layout/pyramid1"/>
    <dgm:cxn modelId="{D6F7F87E-2B51-4E3B-8488-F180C9A3824A}" type="presParOf" srcId="{AB19D793-C11B-3740-BD86-CFF73275489E}" destId="{80A9D879-46CD-1F4C-B0FB-4EE41C83AB21}" srcOrd="0" destOrd="0" presId="urn:microsoft.com/office/officeart/2005/8/layout/pyramid1"/>
    <dgm:cxn modelId="{DAA7C0F4-3EC4-425A-A2AD-B8C726B733A0}" type="presParOf" srcId="{80A9D879-46CD-1F4C-B0FB-4EE41C83AB21}" destId="{CF15BD15-A74D-A24D-B082-5C83A0C3C61B}" srcOrd="0" destOrd="0" presId="urn:microsoft.com/office/officeart/2005/8/layout/pyramid1"/>
    <dgm:cxn modelId="{36D27B30-63F2-4ED9-904F-4274F742B5DC}" type="presParOf" srcId="{80A9D879-46CD-1F4C-B0FB-4EE41C83AB21}" destId="{F00480DF-3EFC-A342-91C5-EC4694836146}" srcOrd="1" destOrd="0" presId="urn:microsoft.com/office/officeart/2005/8/layout/pyramid1"/>
    <dgm:cxn modelId="{9CD71A04-B7CC-4ADC-B69C-584BFEE19779}" type="presParOf" srcId="{AB19D793-C11B-3740-BD86-CFF73275489E}" destId="{1D73851D-6588-9946-BDF2-EC91FF9A3AE6}" srcOrd="1" destOrd="0" presId="urn:microsoft.com/office/officeart/2005/8/layout/pyramid1"/>
    <dgm:cxn modelId="{D9454626-0ED8-4C75-8D99-43AE67B1A07A}" type="presParOf" srcId="{1D73851D-6588-9946-BDF2-EC91FF9A3AE6}" destId="{9E8D6AEB-3A12-534E-A429-7364C0E5B86F}" srcOrd="0" destOrd="0" presId="urn:microsoft.com/office/officeart/2005/8/layout/pyramid1"/>
    <dgm:cxn modelId="{1C05BA6B-EC4A-4508-8EE5-E15E03650C04}" type="presParOf" srcId="{1D73851D-6588-9946-BDF2-EC91FF9A3AE6}" destId="{2B43CC73-C5F6-C640-8AA0-4BDD27C4FBE3}" srcOrd="1" destOrd="0" presId="urn:microsoft.com/office/officeart/2005/8/layout/pyramid1"/>
    <dgm:cxn modelId="{DBFC5E2D-1653-4EC5-8E53-CF75E1A6C162}" type="presParOf" srcId="{AB19D793-C11B-3740-BD86-CFF73275489E}" destId="{86B66781-9775-4441-AEF8-EEDA8AE0FB32}" srcOrd="2" destOrd="0" presId="urn:microsoft.com/office/officeart/2005/8/layout/pyramid1"/>
    <dgm:cxn modelId="{694E2575-6C4E-4417-9DA7-F82E6F9B1040}" type="presParOf" srcId="{86B66781-9775-4441-AEF8-EEDA8AE0FB32}" destId="{ABC0EF45-C135-6043-A287-7C2561DECDD7}" srcOrd="0" destOrd="0" presId="urn:microsoft.com/office/officeart/2005/8/layout/pyramid1"/>
    <dgm:cxn modelId="{19B76279-8A75-410A-A101-0B39BD19B3B7}" type="presParOf" srcId="{86B66781-9775-4441-AEF8-EEDA8AE0FB32}" destId="{3F2A05AB-0F3C-AB46-B348-3A7EAFEF0B45}"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BBAD25-6680-3F47-AAA5-C4C89EB268F1}">
      <dsp:nvSpPr>
        <dsp:cNvPr id="0" name=""/>
        <dsp:cNvSpPr/>
      </dsp:nvSpPr>
      <dsp:spPr>
        <a:xfrm>
          <a:off x="1197962" y="0"/>
          <a:ext cx="8373515" cy="5233447"/>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E830B8-28FF-A14D-BDFE-A0DE23B348FF}">
      <dsp:nvSpPr>
        <dsp:cNvPr id="0" name=""/>
        <dsp:cNvSpPr/>
      </dsp:nvSpPr>
      <dsp:spPr>
        <a:xfrm>
          <a:off x="2203538" y="3891591"/>
          <a:ext cx="192590" cy="19259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3D49DF-26E6-284C-A154-7BDD951862A7}">
      <dsp:nvSpPr>
        <dsp:cNvPr id="0" name=""/>
        <dsp:cNvSpPr/>
      </dsp:nvSpPr>
      <dsp:spPr>
        <a:xfrm>
          <a:off x="2299833" y="3987886"/>
          <a:ext cx="1431871" cy="1245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050" tIns="0" rIns="0" bIns="0" numCol="1" spcCol="1270" anchor="t" anchorCtr="0">
          <a:noAutofit/>
        </a:bodyPr>
        <a:lstStyle/>
        <a:p>
          <a:pPr lvl="0" algn="l" defTabSz="1244600">
            <a:lnSpc>
              <a:spcPct val="90000"/>
            </a:lnSpc>
            <a:spcBef>
              <a:spcPct val="0"/>
            </a:spcBef>
            <a:spcAft>
              <a:spcPct val="35000"/>
            </a:spcAft>
          </a:pPr>
          <a:r>
            <a:rPr lang="en-GB" sz="2800" b="1" kern="1200" dirty="0">
              <a:solidFill>
                <a:srgbClr val="0070C0"/>
              </a:solidFill>
              <a:latin typeface="Book Antiqua" panose="02040602050305030304" pitchFamily="18" charset="0"/>
            </a:rPr>
            <a:t>4 P’s</a:t>
          </a:r>
        </a:p>
        <a:p>
          <a:pPr lvl="0" algn="l" defTabSz="1244600">
            <a:lnSpc>
              <a:spcPct val="90000"/>
            </a:lnSpc>
            <a:spcBef>
              <a:spcPct val="0"/>
            </a:spcBef>
            <a:spcAft>
              <a:spcPct val="35000"/>
            </a:spcAft>
          </a:pPr>
          <a:r>
            <a:rPr lang="en-GB" sz="1400" kern="1200" dirty="0"/>
            <a:t>Profit</a:t>
          </a:r>
        </a:p>
        <a:p>
          <a:pPr lvl="0" algn="l" defTabSz="1244600">
            <a:lnSpc>
              <a:spcPct val="90000"/>
            </a:lnSpc>
            <a:spcBef>
              <a:spcPct val="0"/>
            </a:spcBef>
            <a:spcAft>
              <a:spcPct val="35000"/>
            </a:spcAft>
          </a:pPr>
          <a:r>
            <a:rPr lang="en-GB" sz="1400" kern="1200" dirty="0"/>
            <a:t>product</a:t>
          </a:r>
        </a:p>
        <a:p>
          <a:pPr lvl="0" algn="l" defTabSz="1244600">
            <a:lnSpc>
              <a:spcPct val="90000"/>
            </a:lnSpc>
            <a:spcBef>
              <a:spcPct val="0"/>
            </a:spcBef>
            <a:spcAft>
              <a:spcPct val="35000"/>
            </a:spcAft>
          </a:pPr>
          <a:r>
            <a:rPr lang="en-GB" sz="1400" kern="1200" dirty="0"/>
            <a:t>People  and planet</a:t>
          </a:r>
        </a:p>
      </dsp:txBody>
      <dsp:txXfrm>
        <a:off x="2299833" y="3987886"/>
        <a:ext cx="1431871" cy="1245560"/>
      </dsp:txXfrm>
    </dsp:sp>
    <dsp:sp modelId="{09ABC0C9-A657-4848-96D8-1FEF8BCFBFEF}">
      <dsp:nvSpPr>
        <dsp:cNvPr id="0" name=""/>
        <dsp:cNvSpPr/>
      </dsp:nvSpPr>
      <dsp:spPr>
        <a:xfrm>
          <a:off x="3564234" y="2674291"/>
          <a:ext cx="334940" cy="3349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64B964-956D-0747-8DB5-AE0E6DA3076D}">
      <dsp:nvSpPr>
        <dsp:cNvPr id="0" name=""/>
        <dsp:cNvSpPr/>
      </dsp:nvSpPr>
      <dsp:spPr>
        <a:xfrm>
          <a:off x="3731704" y="2841761"/>
          <a:ext cx="1758438" cy="2391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478" tIns="0" rIns="0" bIns="0" numCol="1" spcCol="1270" anchor="t" anchorCtr="0">
          <a:noAutofit/>
        </a:bodyPr>
        <a:lstStyle/>
        <a:p>
          <a:pPr lvl="0" algn="l" defTabSz="1066800">
            <a:lnSpc>
              <a:spcPct val="90000"/>
            </a:lnSpc>
            <a:spcBef>
              <a:spcPct val="0"/>
            </a:spcBef>
            <a:spcAft>
              <a:spcPct val="35000"/>
            </a:spcAft>
          </a:pPr>
          <a:r>
            <a:rPr lang="en-GB" sz="2400" b="1" kern="1200" dirty="0">
              <a:solidFill>
                <a:srgbClr val="0070C0"/>
              </a:solidFill>
              <a:latin typeface="Book Antiqua" panose="02040602050305030304" pitchFamily="18" charset="0"/>
            </a:rPr>
            <a:t>Resilience:</a:t>
          </a:r>
        </a:p>
        <a:p>
          <a:pPr lvl="0" algn="l" defTabSz="1066800">
            <a:lnSpc>
              <a:spcPct val="90000"/>
            </a:lnSpc>
            <a:spcBef>
              <a:spcPct val="0"/>
            </a:spcBef>
            <a:spcAft>
              <a:spcPct val="35000"/>
            </a:spcAft>
          </a:pPr>
          <a:r>
            <a:rPr lang="en-GB" sz="2400" kern="1200" dirty="0"/>
            <a:t> </a:t>
          </a:r>
          <a:r>
            <a:rPr lang="en-GB" sz="1800" kern="1200" dirty="0"/>
            <a:t>in launching  a successful product or service in competitive market through creativity and innovation capacity</a:t>
          </a:r>
          <a:endParaRPr lang="en-GB" sz="2400" kern="1200" dirty="0"/>
        </a:p>
      </dsp:txBody>
      <dsp:txXfrm>
        <a:off x="3731704" y="2841761"/>
        <a:ext cx="1758438" cy="2391685"/>
      </dsp:txXfrm>
    </dsp:sp>
    <dsp:sp modelId="{4A6FBA45-2B76-924A-8404-3F4C95DDF6E5}">
      <dsp:nvSpPr>
        <dsp:cNvPr id="0" name=""/>
        <dsp:cNvSpPr/>
      </dsp:nvSpPr>
      <dsp:spPr>
        <a:xfrm>
          <a:off x="5301738" y="1777278"/>
          <a:ext cx="443796" cy="44379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4AE51A-04F3-754C-9391-57F79931168B}">
      <dsp:nvSpPr>
        <dsp:cNvPr id="0" name=""/>
        <dsp:cNvSpPr/>
      </dsp:nvSpPr>
      <dsp:spPr>
        <a:xfrm>
          <a:off x="5523636" y="1999176"/>
          <a:ext cx="1758438" cy="3234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158" tIns="0" rIns="0" bIns="0" numCol="1" spcCol="1270" anchor="t" anchorCtr="0">
          <a:noAutofit/>
        </a:bodyPr>
        <a:lstStyle/>
        <a:p>
          <a:pPr lvl="0" algn="l" defTabSz="1066800">
            <a:lnSpc>
              <a:spcPct val="90000"/>
            </a:lnSpc>
            <a:spcBef>
              <a:spcPct val="0"/>
            </a:spcBef>
            <a:spcAft>
              <a:spcPct val="35000"/>
            </a:spcAft>
          </a:pPr>
          <a:r>
            <a:rPr lang="en-GB" sz="2400" b="1" kern="1200" dirty="0">
              <a:solidFill>
                <a:srgbClr val="0070C0"/>
              </a:solidFill>
              <a:latin typeface="Book Antiqua" panose="02040602050305030304" pitchFamily="18" charset="0"/>
            </a:rPr>
            <a:t>More P’s:</a:t>
          </a:r>
        </a:p>
        <a:p>
          <a:pPr lvl="0" algn="l" defTabSz="1066800">
            <a:lnSpc>
              <a:spcPct val="90000"/>
            </a:lnSpc>
            <a:spcBef>
              <a:spcPct val="0"/>
            </a:spcBef>
            <a:spcAft>
              <a:spcPct val="35000"/>
            </a:spcAft>
          </a:pPr>
          <a:r>
            <a:rPr lang="en-GB" sz="2000" kern="1200" dirty="0"/>
            <a:t>Pricing</a:t>
          </a:r>
        </a:p>
        <a:p>
          <a:pPr lvl="0" algn="l" defTabSz="1066800">
            <a:lnSpc>
              <a:spcPct val="90000"/>
            </a:lnSpc>
            <a:spcBef>
              <a:spcPct val="0"/>
            </a:spcBef>
            <a:spcAft>
              <a:spcPct val="35000"/>
            </a:spcAft>
          </a:pPr>
          <a:r>
            <a:rPr lang="en-GB" sz="2000" kern="1200" dirty="0"/>
            <a:t>Placement and promotion</a:t>
          </a:r>
        </a:p>
      </dsp:txBody>
      <dsp:txXfrm>
        <a:off x="5523636" y="1999176"/>
        <a:ext cx="1758438" cy="3234270"/>
      </dsp:txXfrm>
    </dsp:sp>
    <dsp:sp modelId="{E8C967DD-F7FF-3D44-9E8D-9100DADEF41B}">
      <dsp:nvSpPr>
        <dsp:cNvPr id="0" name=""/>
        <dsp:cNvSpPr/>
      </dsp:nvSpPr>
      <dsp:spPr>
        <a:xfrm>
          <a:off x="7194153" y="1183805"/>
          <a:ext cx="594519" cy="5945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B4B180-2CB1-9245-840F-35236EBDA840}">
      <dsp:nvSpPr>
        <dsp:cNvPr id="0" name=""/>
        <dsp:cNvSpPr/>
      </dsp:nvSpPr>
      <dsp:spPr>
        <a:xfrm>
          <a:off x="8068163" y="1927298"/>
          <a:ext cx="1758438" cy="22917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5024" tIns="0" rIns="0" bIns="0" numCol="1" spcCol="1270" anchor="t" anchorCtr="0">
          <a:noAutofit/>
        </a:bodyPr>
        <a:lstStyle/>
        <a:p>
          <a:pPr lvl="0" algn="l" defTabSz="1066800">
            <a:lnSpc>
              <a:spcPct val="90000"/>
            </a:lnSpc>
            <a:spcBef>
              <a:spcPct val="0"/>
            </a:spcBef>
            <a:spcAft>
              <a:spcPct val="35000"/>
            </a:spcAft>
          </a:pPr>
          <a:r>
            <a:rPr lang="en-GB" sz="2400" kern="1200" dirty="0">
              <a:solidFill>
                <a:srgbClr val="0070C0"/>
              </a:solidFill>
              <a:latin typeface="Book Antiqua" panose="02040602050305030304" pitchFamily="18" charset="0"/>
            </a:rPr>
            <a:t>Value</a:t>
          </a:r>
          <a:r>
            <a:rPr lang="en-GB" sz="2000" kern="1200" baseline="0" dirty="0"/>
            <a:t> maximization</a:t>
          </a:r>
        </a:p>
        <a:p>
          <a:pPr lvl="0" algn="l" defTabSz="1066800">
            <a:lnSpc>
              <a:spcPct val="90000"/>
            </a:lnSpc>
            <a:spcBef>
              <a:spcPct val="0"/>
            </a:spcBef>
            <a:spcAft>
              <a:spcPct val="35000"/>
            </a:spcAft>
          </a:pPr>
          <a:r>
            <a:rPr lang="en-GB" sz="2000" kern="1200" baseline="0" dirty="0"/>
            <a:t>Through ‘Bankability’</a:t>
          </a:r>
          <a:endParaRPr lang="en-GB" sz="2000" kern="1200" dirty="0"/>
        </a:p>
      </dsp:txBody>
      <dsp:txXfrm>
        <a:off x="8068163" y="1927298"/>
        <a:ext cx="1758438" cy="22917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15BD15-A74D-A24D-B082-5C83A0C3C61B}">
      <dsp:nvSpPr>
        <dsp:cNvPr id="0" name=""/>
        <dsp:cNvSpPr/>
      </dsp:nvSpPr>
      <dsp:spPr>
        <a:xfrm>
          <a:off x="2763779" y="0"/>
          <a:ext cx="3081895" cy="1863218"/>
        </a:xfrm>
        <a:prstGeom prst="trapezoid">
          <a:avLst>
            <a:gd name="adj" fmla="val 8270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GB" sz="3200" b="1" kern="1200" dirty="0">
              <a:solidFill>
                <a:schemeClr val="bg1"/>
              </a:solidFill>
            </a:rPr>
            <a:t>Embellishment</a:t>
          </a:r>
        </a:p>
        <a:p>
          <a:pPr lvl="0" algn="ctr" defTabSz="1422400">
            <a:lnSpc>
              <a:spcPct val="90000"/>
            </a:lnSpc>
            <a:spcBef>
              <a:spcPct val="0"/>
            </a:spcBef>
            <a:spcAft>
              <a:spcPct val="35000"/>
            </a:spcAft>
          </a:pPr>
          <a:r>
            <a:rPr lang="en-GB" sz="2400" b="1" kern="1200" dirty="0">
              <a:solidFill>
                <a:schemeClr val="bg1"/>
              </a:solidFill>
            </a:rPr>
            <a:t>(Tahsiniyatt) </a:t>
          </a:r>
        </a:p>
      </dsp:txBody>
      <dsp:txXfrm>
        <a:off x="2763779" y="0"/>
        <a:ext cx="3081895" cy="1863218"/>
      </dsp:txXfrm>
    </dsp:sp>
    <dsp:sp modelId="{9E8D6AEB-3A12-534E-A429-7364C0E5B86F}">
      <dsp:nvSpPr>
        <dsp:cNvPr id="0" name=""/>
        <dsp:cNvSpPr/>
      </dsp:nvSpPr>
      <dsp:spPr>
        <a:xfrm>
          <a:off x="1067122" y="1884466"/>
          <a:ext cx="6494309" cy="1869144"/>
        </a:xfrm>
        <a:prstGeom prst="trapezoid">
          <a:avLst>
            <a:gd name="adj" fmla="val 8270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GB" sz="3200" b="1" kern="1200" dirty="0">
              <a:solidFill>
                <a:schemeClr val="bg1"/>
              </a:solidFill>
              <a:latin typeface="+mn-lt"/>
            </a:rPr>
            <a:t>Complimentary</a:t>
          </a:r>
        </a:p>
        <a:p>
          <a:pPr lvl="0" algn="ctr" defTabSz="1422400">
            <a:lnSpc>
              <a:spcPct val="90000"/>
            </a:lnSpc>
            <a:spcBef>
              <a:spcPct val="0"/>
            </a:spcBef>
            <a:spcAft>
              <a:spcPct val="35000"/>
            </a:spcAft>
          </a:pPr>
          <a:r>
            <a:rPr lang="en-GB" sz="3200" b="1" kern="1200" dirty="0">
              <a:solidFill>
                <a:schemeClr val="bg1"/>
              </a:solidFill>
              <a:latin typeface="+mn-lt"/>
            </a:rPr>
            <a:t>(Hajjiyat)</a:t>
          </a:r>
        </a:p>
      </dsp:txBody>
      <dsp:txXfrm>
        <a:off x="2203626" y="1884466"/>
        <a:ext cx="4221301" cy="1869144"/>
      </dsp:txXfrm>
    </dsp:sp>
    <dsp:sp modelId="{ABC0EF45-C135-6043-A287-7C2561DECDD7}">
      <dsp:nvSpPr>
        <dsp:cNvPr id="0" name=""/>
        <dsp:cNvSpPr/>
      </dsp:nvSpPr>
      <dsp:spPr>
        <a:xfrm>
          <a:off x="0" y="3483916"/>
          <a:ext cx="8400255" cy="1346171"/>
        </a:xfrm>
        <a:prstGeom prst="trapezoid">
          <a:avLst>
            <a:gd name="adj" fmla="val 8270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GB" sz="3200" b="1" kern="1200" dirty="0">
              <a:solidFill>
                <a:schemeClr val="bg1"/>
              </a:solidFill>
            </a:rPr>
            <a:t>Essential </a:t>
          </a:r>
        </a:p>
        <a:p>
          <a:pPr lvl="0" algn="ctr" defTabSz="1422400">
            <a:lnSpc>
              <a:spcPct val="90000"/>
            </a:lnSpc>
            <a:spcBef>
              <a:spcPct val="0"/>
            </a:spcBef>
            <a:spcAft>
              <a:spcPct val="35000"/>
            </a:spcAft>
          </a:pPr>
          <a:r>
            <a:rPr lang="en-GB" sz="3200" b="1" kern="1200" dirty="0">
              <a:solidFill>
                <a:schemeClr val="bg1"/>
              </a:solidFill>
            </a:rPr>
            <a:t>(Dharuriyat)</a:t>
          </a:r>
        </a:p>
      </dsp:txBody>
      <dsp:txXfrm>
        <a:off x="1470044" y="3483916"/>
        <a:ext cx="5460165" cy="1346171"/>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T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9F0EBF-9531-0548-AA66-DEB0266DDB14}" type="datetimeFigureOut">
              <a:rPr lang="en-TZ" smtClean="0"/>
              <a:t>07/26/2022</a:t>
            </a:fld>
            <a:endParaRPr lang="en-T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T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T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T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FD398A-7F44-294A-8BD7-5153E17BBEF4}" type="slidenum">
              <a:rPr lang="en-TZ" smtClean="0"/>
              <a:t>‹#›</a:t>
            </a:fld>
            <a:endParaRPr lang="en-TZ"/>
          </a:p>
        </p:txBody>
      </p:sp>
    </p:spTree>
    <p:extLst>
      <p:ext uri="{BB962C8B-B14F-4D97-AF65-F5344CB8AC3E}">
        <p14:creationId xmlns:p14="http://schemas.microsoft.com/office/powerpoint/2010/main" val="2940458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ABF29E5F-0581-C64D-87DA-470418954FBD}" type="slidenum">
              <a:rPr lang="en-TZ" smtClean="0"/>
              <a:t>7</a:t>
            </a:fld>
            <a:endParaRPr lang="en-TZ"/>
          </a:p>
        </p:txBody>
      </p:sp>
    </p:spTree>
    <p:extLst>
      <p:ext uri="{BB962C8B-B14F-4D97-AF65-F5344CB8AC3E}">
        <p14:creationId xmlns:p14="http://schemas.microsoft.com/office/powerpoint/2010/main" val="3158263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ABF29E5F-0581-C64D-87DA-470418954FBD}" type="slidenum">
              <a:rPr lang="en-TZ" smtClean="0"/>
              <a:t>21</a:t>
            </a:fld>
            <a:endParaRPr lang="en-TZ"/>
          </a:p>
        </p:txBody>
      </p:sp>
    </p:spTree>
    <p:extLst>
      <p:ext uri="{BB962C8B-B14F-4D97-AF65-F5344CB8AC3E}">
        <p14:creationId xmlns:p14="http://schemas.microsoft.com/office/powerpoint/2010/main" val="3718161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ABF29E5F-0581-C64D-87DA-470418954FBD}" type="slidenum">
              <a:rPr lang="en-TZ" smtClean="0"/>
              <a:t>22</a:t>
            </a:fld>
            <a:endParaRPr lang="en-TZ"/>
          </a:p>
        </p:txBody>
      </p:sp>
    </p:spTree>
    <p:extLst>
      <p:ext uri="{BB962C8B-B14F-4D97-AF65-F5344CB8AC3E}">
        <p14:creationId xmlns:p14="http://schemas.microsoft.com/office/powerpoint/2010/main" val="871979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ABF29E5F-0581-C64D-87DA-470418954FBD}" type="slidenum">
              <a:rPr lang="en-TZ" smtClean="0"/>
              <a:t>23</a:t>
            </a:fld>
            <a:endParaRPr lang="en-TZ"/>
          </a:p>
        </p:txBody>
      </p:sp>
    </p:spTree>
    <p:extLst>
      <p:ext uri="{BB962C8B-B14F-4D97-AF65-F5344CB8AC3E}">
        <p14:creationId xmlns:p14="http://schemas.microsoft.com/office/powerpoint/2010/main" val="2140280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ABF29E5F-0581-C64D-87DA-470418954FBD}" type="slidenum">
              <a:rPr lang="en-TZ" smtClean="0"/>
              <a:t>24</a:t>
            </a:fld>
            <a:endParaRPr lang="en-TZ"/>
          </a:p>
        </p:txBody>
      </p:sp>
    </p:spTree>
    <p:extLst>
      <p:ext uri="{BB962C8B-B14F-4D97-AF65-F5344CB8AC3E}">
        <p14:creationId xmlns:p14="http://schemas.microsoft.com/office/powerpoint/2010/main" val="2720758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F055FFF5-B4EF-0949-A76B-99ACB200E65A}" type="slidenum">
              <a:rPr lang="en-TZ" smtClean="0"/>
              <a:t>25</a:t>
            </a:fld>
            <a:endParaRPr lang="en-TZ"/>
          </a:p>
        </p:txBody>
      </p:sp>
    </p:spTree>
    <p:extLst>
      <p:ext uri="{BB962C8B-B14F-4D97-AF65-F5344CB8AC3E}">
        <p14:creationId xmlns:p14="http://schemas.microsoft.com/office/powerpoint/2010/main" val="1129637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F055FFF5-B4EF-0949-A76B-99ACB200E65A}" type="slidenum">
              <a:rPr lang="en-TZ" smtClean="0"/>
              <a:t>26</a:t>
            </a:fld>
            <a:endParaRPr lang="en-TZ"/>
          </a:p>
        </p:txBody>
      </p:sp>
    </p:spTree>
    <p:extLst>
      <p:ext uri="{BB962C8B-B14F-4D97-AF65-F5344CB8AC3E}">
        <p14:creationId xmlns:p14="http://schemas.microsoft.com/office/powerpoint/2010/main" val="721702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F055FFF5-B4EF-0949-A76B-99ACB200E65A}" type="slidenum">
              <a:rPr lang="en-TZ" smtClean="0"/>
              <a:t>27</a:t>
            </a:fld>
            <a:endParaRPr lang="en-TZ"/>
          </a:p>
        </p:txBody>
      </p:sp>
    </p:spTree>
    <p:extLst>
      <p:ext uri="{BB962C8B-B14F-4D97-AF65-F5344CB8AC3E}">
        <p14:creationId xmlns:p14="http://schemas.microsoft.com/office/powerpoint/2010/main" val="2639549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F055FFF5-B4EF-0949-A76B-99ACB200E65A}" type="slidenum">
              <a:rPr lang="en-TZ" smtClean="0"/>
              <a:t>28</a:t>
            </a:fld>
            <a:endParaRPr lang="en-TZ"/>
          </a:p>
        </p:txBody>
      </p:sp>
    </p:spTree>
    <p:extLst>
      <p:ext uri="{BB962C8B-B14F-4D97-AF65-F5344CB8AC3E}">
        <p14:creationId xmlns:p14="http://schemas.microsoft.com/office/powerpoint/2010/main" val="36300915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F055FFF5-B4EF-0949-A76B-99ACB200E65A}" type="slidenum">
              <a:rPr lang="en-TZ" smtClean="0"/>
              <a:t>29</a:t>
            </a:fld>
            <a:endParaRPr lang="en-TZ"/>
          </a:p>
        </p:txBody>
      </p:sp>
    </p:spTree>
    <p:extLst>
      <p:ext uri="{BB962C8B-B14F-4D97-AF65-F5344CB8AC3E}">
        <p14:creationId xmlns:p14="http://schemas.microsoft.com/office/powerpoint/2010/main" val="3968429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F055FFF5-B4EF-0949-A76B-99ACB200E65A}" type="slidenum">
              <a:rPr lang="en-TZ" smtClean="0"/>
              <a:t>30</a:t>
            </a:fld>
            <a:endParaRPr lang="en-TZ"/>
          </a:p>
        </p:txBody>
      </p:sp>
    </p:spTree>
    <p:extLst>
      <p:ext uri="{BB962C8B-B14F-4D97-AF65-F5344CB8AC3E}">
        <p14:creationId xmlns:p14="http://schemas.microsoft.com/office/powerpoint/2010/main" val="1388221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ABF29E5F-0581-C64D-87DA-470418954FBD}" type="slidenum">
              <a:rPr lang="en-TZ" smtClean="0"/>
              <a:t>8</a:t>
            </a:fld>
            <a:endParaRPr lang="en-TZ"/>
          </a:p>
        </p:txBody>
      </p:sp>
    </p:spTree>
    <p:extLst>
      <p:ext uri="{BB962C8B-B14F-4D97-AF65-F5344CB8AC3E}">
        <p14:creationId xmlns:p14="http://schemas.microsoft.com/office/powerpoint/2010/main" val="39638774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F055FFF5-B4EF-0949-A76B-99ACB200E65A}" type="slidenum">
              <a:rPr lang="en-TZ" smtClean="0"/>
              <a:t>31</a:t>
            </a:fld>
            <a:endParaRPr lang="en-TZ"/>
          </a:p>
        </p:txBody>
      </p:sp>
    </p:spTree>
    <p:extLst>
      <p:ext uri="{BB962C8B-B14F-4D97-AF65-F5344CB8AC3E}">
        <p14:creationId xmlns:p14="http://schemas.microsoft.com/office/powerpoint/2010/main" val="29348230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F055FFF5-B4EF-0949-A76B-99ACB200E65A}" type="slidenum">
              <a:rPr lang="en-TZ" smtClean="0"/>
              <a:t>32</a:t>
            </a:fld>
            <a:endParaRPr lang="en-TZ"/>
          </a:p>
        </p:txBody>
      </p:sp>
    </p:spTree>
    <p:extLst>
      <p:ext uri="{BB962C8B-B14F-4D97-AF65-F5344CB8AC3E}">
        <p14:creationId xmlns:p14="http://schemas.microsoft.com/office/powerpoint/2010/main" val="42836364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F055FFF5-B4EF-0949-A76B-99ACB200E65A}" type="slidenum">
              <a:rPr lang="en-TZ" smtClean="0"/>
              <a:t>33</a:t>
            </a:fld>
            <a:endParaRPr lang="en-TZ"/>
          </a:p>
        </p:txBody>
      </p:sp>
    </p:spTree>
    <p:extLst>
      <p:ext uri="{BB962C8B-B14F-4D97-AF65-F5344CB8AC3E}">
        <p14:creationId xmlns:p14="http://schemas.microsoft.com/office/powerpoint/2010/main" val="25956677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F055FFF5-B4EF-0949-A76B-99ACB200E65A}" type="slidenum">
              <a:rPr lang="en-TZ" smtClean="0"/>
              <a:t>34</a:t>
            </a:fld>
            <a:endParaRPr lang="en-TZ"/>
          </a:p>
        </p:txBody>
      </p:sp>
    </p:spTree>
    <p:extLst>
      <p:ext uri="{BB962C8B-B14F-4D97-AF65-F5344CB8AC3E}">
        <p14:creationId xmlns:p14="http://schemas.microsoft.com/office/powerpoint/2010/main" val="23959779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F055FFF5-B4EF-0949-A76B-99ACB200E65A}" type="slidenum">
              <a:rPr lang="en-TZ" smtClean="0"/>
              <a:t>35</a:t>
            </a:fld>
            <a:endParaRPr lang="en-TZ"/>
          </a:p>
        </p:txBody>
      </p:sp>
    </p:spTree>
    <p:extLst>
      <p:ext uri="{BB962C8B-B14F-4D97-AF65-F5344CB8AC3E}">
        <p14:creationId xmlns:p14="http://schemas.microsoft.com/office/powerpoint/2010/main" val="33240965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ABF29E5F-0581-C64D-87DA-470418954FBD}" type="slidenum">
              <a:rPr lang="en-TZ" smtClean="0"/>
              <a:t>36</a:t>
            </a:fld>
            <a:endParaRPr lang="en-TZ"/>
          </a:p>
        </p:txBody>
      </p:sp>
    </p:spTree>
    <p:extLst>
      <p:ext uri="{BB962C8B-B14F-4D97-AF65-F5344CB8AC3E}">
        <p14:creationId xmlns:p14="http://schemas.microsoft.com/office/powerpoint/2010/main" val="678052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ABF29E5F-0581-C64D-87DA-470418954FBD}" type="slidenum">
              <a:rPr lang="en-TZ" smtClean="0"/>
              <a:t>9</a:t>
            </a:fld>
            <a:endParaRPr lang="en-TZ"/>
          </a:p>
        </p:txBody>
      </p:sp>
    </p:spTree>
    <p:extLst>
      <p:ext uri="{BB962C8B-B14F-4D97-AF65-F5344CB8AC3E}">
        <p14:creationId xmlns:p14="http://schemas.microsoft.com/office/powerpoint/2010/main" val="219711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ABF29E5F-0581-C64D-87DA-470418954FBD}" type="slidenum">
              <a:rPr lang="en-TZ" smtClean="0"/>
              <a:t>13</a:t>
            </a:fld>
            <a:endParaRPr lang="en-TZ"/>
          </a:p>
        </p:txBody>
      </p:sp>
    </p:spTree>
    <p:extLst>
      <p:ext uri="{BB962C8B-B14F-4D97-AF65-F5344CB8AC3E}">
        <p14:creationId xmlns:p14="http://schemas.microsoft.com/office/powerpoint/2010/main" val="305927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dirty="0"/>
          </a:p>
        </p:txBody>
      </p:sp>
      <p:sp>
        <p:nvSpPr>
          <p:cNvPr id="4" name="Slide Number Placeholder 3"/>
          <p:cNvSpPr>
            <a:spLocks noGrp="1"/>
          </p:cNvSpPr>
          <p:nvPr>
            <p:ph type="sldNum" sz="quarter" idx="5"/>
          </p:nvPr>
        </p:nvSpPr>
        <p:spPr/>
        <p:txBody>
          <a:bodyPr/>
          <a:lstStyle/>
          <a:p>
            <a:fld id="{ABF29E5F-0581-C64D-87DA-470418954FBD}" type="slidenum">
              <a:rPr lang="en-TZ" smtClean="0"/>
              <a:t>14</a:t>
            </a:fld>
            <a:endParaRPr lang="en-TZ"/>
          </a:p>
        </p:txBody>
      </p:sp>
    </p:spTree>
    <p:extLst>
      <p:ext uri="{BB962C8B-B14F-4D97-AF65-F5344CB8AC3E}">
        <p14:creationId xmlns:p14="http://schemas.microsoft.com/office/powerpoint/2010/main" val="2542282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ABF29E5F-0581-C64D-87DA-470418954FBD}" type="slidenum">
              <a:rPr lang="en-TZ" smtClean="0"/>
              <a:t>15</a:t>
            </a:fld>
            <a:endParaRPr lang="en-TZ"/>
          </a:p>
        </p:txBody>
      </p:sp>
    </p:spTree>
    <p:extLst>
      <p:ext uri="{BB962C8B-B14F-4D97-AF65-F5344CB8AC3E}">
        <p14:creationId xmlns:p14="http://schemas.microsoft.com/office/powerpoint/2010/main" val="2274376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ABF29E5F-0581-C64D-87DA-470418954FBD}" type="slidenum">
              <a:rPr lang="en-TZ" smtClean="0"/>
              <a:t>16</a:t>
            </a:fld>
            <a:endParaRPr lang="en-TZ"/>
          </a:p>
        </p:txBody>
      </p:sp>
    </p:spTree>
    <p:extLst>
      <p:ext uri="{BB962C8B-B14F-4D97-AF65-F5344CB8AC3E}">
        <p14:creationId xmlns:p14="http://schemas.microsoft.com/office/powerpoint/2010/main" val="4035262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ABF29E5F-0581-C64D-87DA-470418954FBD}" type="slidenum">
              <a:rPr lang="en-TZ" smtClean="0"/>
              <a:t>17</a:t>
            </a:fld>
            <a:endParaRPr lang="en-TZ"/>
          </a:p>
        </p:txBody>
      </p:sp>
    </p:spTree>
    <p:extLst>
      <p:ext uri="{BB962C8B-B14F-4D97-AF65-F5344CB8AC3E}">
        <p14:creationId xmlns:p14="http://schemas.microsoft.com/office/powerpoint/2010/main" val="3212047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Z"/>
          </a:p>
        </p:txBody>
      </p:sp>
      <p:sp>
        <p:nvSpPr>
          <p:cNvPr id="4" name="Slide Number Placeholder 3"/>
          <p:cNvSpPr>
            <a:spLocks noGrp="1"/>
          </p:cNvSpPr>
          <p:nvPr>
            <p:ph type="sldNum" sz="quarter" idx="5"/>
          </p:nvPr>
        </p:nvSpPr>
        <p:spPr/>
        <p:txBody>
          <a:bodyPr/>
          <a:lstStyle/>
          <a:p>
            <a:fld id="{ABF29E5F-0581-C64D-87DA-470418954FBD}" type="slidenum">
              <a:rPr lang="en-TZ" smtClean="0"/>
              <a:t>18</a:t>
            </a:fld>
            <a:endParaRPr lang="en-TZ"/>
          </a:p>
        </p:txBody>
      </p:sp>
    </p:spTree>
    <p:extLst>
      <p:ext uri="{BB962C8B-B14F-4D97-AF65-F5344CB8AC3E}">
        <p14:creationId xmlns:p14="http://schemas.microsoft.com/office/powerpoint/2010/main" val="3351386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5E82C0-ED38-7243-B3BE-DC69D87630BE}" type="datetimeFigureOut">
              <a:rPr lang="en-TZ" smtClean="0"/>
              <a:t>07/26/2022</a:t>
            </a:fld>
            <a:endParaRPr lang="en-TZ"/>
          </a:p>
        </p:txBody>
      </p:sp>
      <p:sp>
        <p:nvSpPr>
          <p:cNvPr id="5" name="Footer Placeholder 4"/>
          <p:cNvSpPr>
            <a:spLocks noGrp="1"/>
          </p:cNvSpPr>
          <p:nvPr>
            <p:ph type="ftr" sz="quarter" idx="11"/>
          </p:nvPr>
        </p:nvSpPr>
        <p:spPr/>
        <p:txBody>
          <a:bodyPr/>
          <a:lstStyle/>
          <a:p>
            <a:endParaRPr lang="en-TZ"/>
          </a:p>
        </p:txBody>
      </p:sp>
      <p:sp>
        <p:nvSpPr>
          <p:cNvPr id="6" name="Slide Number Placeholder 5"/>
          <p:cNvSpPr>
            <a:spLocks noGrp="1"/>
          </p:cNvSpPr>
          <p:nvPr>
            <p:ph type="sldNum" sz="quarter" idx="12"/>
          </p:nvPr>
        </p:nvSpPr>
        <p:spPr/>
        <p:txBody>
          <a:bodyPr/>
          <a:lstStyle/>
          <a:p>
            <a:fld id="{7C2C9DD7-63CA-5548-8D94-B1DC875A1C26}" type="slidenum">
              <a:rPr lang="en-TZ" smtClean="0"/>
              <a:t>‹#›</a:t>
            </a:fld>
            <a:endParaRPr lang="en-TZ"/>
          </a:p>
        </p:txBody>
      </p:sp>
    </p:spTree>
    <p:extLst>
      <p:ext uri="{BB962C8B-B14F-4D97-AF65-F5344CB8AC3E}">
        <p14:creationId xmlns:p14="http://schemas.microsoft.com/office/powerpoint/2010/main" val="7054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5E82C0-ED38-7243-B3BE-DC69D87630BE}" type="datetimeFigureOut">
              <a:rPr lang="en-TZ" smtClean="0"/>
              <a:t>07/26/2022</a:t>
            </a:fld>
            <a:endParaRPr lang="en-TZ"/>
          </a:p>
        </p:txBody>
      </p:sp>
      <p:sp>
        <p:nvSpPr>
          <p:cNvPr id="5" name="Footer Placeholder 4"/>
          <p:cNvSpPr>
            <a:spLocks noGrp="1"/>
          </p:cNvSpPr>
          <p:nvPr>
            <p:ph type="ftr" sz="quarter" idx="11"/>
          </p:nvPr>
        </p:nvSpPr>
        <p:spPr/>
        <p:txBody>
          <a:bodyPr/>
          <a:lstStyle/>
          <a:p>
            <a:endParaRPr lang="en-TZ"/>
          </a:p>
        </p:txBody>
      </p:sp>
      <p:sp>
        <p:nvSpPr>
          <p:cNvPr id="6" name="Slide Number Placeholder 5"/>
          <p:cNvSpPr>
            <a:spLocks noGrp="1"/>
          </p:cNvSpPr>
          <p:nvPr>
            <p:ph type="sldNum" sz="quarter" idx="12"/>
          </p:nvPr>
        </p:nvSpPr>
        <p:spPr/>
        <p:txBody>
          <a:bodyPr/>
          <a:lstStyle/>
          <a:p>
            <a:fld id="{7C2C9DD7-63CA-5548-8D94-B1DC875A1C26}" type="slidenum">
              <a:rPr lang="en-TZ" smtClean="0"/>
              <a:t>‹#›</a:t>
            </a:fld>
            <a:endParaRPr lang="en-TZ"/>
          </a:p>
        </p:txBody>
      </p:sp>
    </p:spTree>
    <p:extLst>
      <p:ext uri="{BB962C8B-B14F-4D97-AF65-F5344CB8AC3E}">
        <p14:creationId xmlns:p14="http://schemas.microsoft.com/office/powerpoint/2010/main" val="161049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5E82C0-ED38-7243-B3BE-DC69D87630BE}" type="datetimeFigureOut">
              <a:rPr lang="en-TZ" smtClean="0"/>
              <a:t>07/26/2022</a:t>
            </a:fld>
            <a:endParaRPr lang="en-TZ"/>
          </a:p>
        </p:txBody>
      </p:sp>
      <p:sp>
        <p:nvSpPr>
          <p:cNvPr id="5" name="Footer Placeholder 4"/>
          <p:cNvSpPr>
            <a:spLocks noGrp="1"/>
          </p:cNvSpPr>
          <p:nvPr>
            <p:ph type="ftr" sz="quarter" idx="11"/>
          </p:nvPr>
        </p:nvSpPr>
        <p:spPr/>
        <p:txBody>
          <a:bodyPr/>
          <a:lstStyle/>
          <a:p>
            <a:endParaRPr lang="en-TZ"/>
          </a:p>
        </p:txBody>
      </p:sp>
      <p:sp>
        <p:nvSpPr>
          <p:cNvPr id="6" name="Slide Number Placeholder 5"/>
          <p:cNvSpPr>
            <a:spLocks noGrp="1"/>
          </p:cNvSpPr>
          <p:nvPr>
            <p:ph type="sldNum" sz="quarter" idx="12"/>
          </p:nvPr>
        </p:nvSpPr>
        <p:spPr/>
        <p:txBody>
          <a:bodyPr/>
          <a:lstStyle/>
          <a:p>
            <a:fld id="{7C2C9DD7-63CA-5548-8D94-B1DC875A1C26}" type="slidenum">
              <a:rPr lang="en-TZ" smtClean="0"/>
              <a:t>‹#›</a:t>
            </a:fld>
            <a:endParaRPr lang="en-TZ"/>
          </a:p>
        </p:txBody>
      </p:sp>
    </p:spTree>
    <p:extLst>
      <p:ext uri="{BB962C8B-B14F-4D97-AF65-F5344CB8AC3E}">
        <p14:creationId xmlns:p14="http://schemas.microsoft.com/office/powerpoint/2010/main" val="1090121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1" y="2063396"/>
            <a:ext cx="10394707"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6DA578-1986-7862-86AA-3C555CB14F1B}"/>
              </a:ext>
            </a:extLst>
          </p:cNvPr>
          <p:cNvSpPr>
            <a:spLocks noGrp="1"/>
          </p:cNvSpPr>
          <p:nvPr>
            <p:ph type="dt" sz="half" idx="14"/>
          </p:nvPr>
        </p:nvSpPr>
        <p:spPr/>
        <p:txBody>
          <a:bodyPr/>
          <a:lstStyle>
            <a:lvl1pPr>
              <a:defRPr dirty="0"/>
            </a:lvl1pPr>
          </a:lstStyle>
          <a:p>
            <a:pPr>
              <a:defRPr/>
            </a:pPr>
            <a:fld id="{6163EF43-DE61-2E4A-9BAA-9EE933453D3D}" type="datetimeFigureOut">
              <a:rPr lang="en-US"/>
              <a:pPr>
                <a:defRPr/>
              </a:pPr>
              <a:t>7/26/2022</a:t>
            </a:fld>
            <a:endParaRPr lang="en-US"/>
          </a:p>
        </p:txBody>
      </p:sp>
      <p:sp>
        <p:nvSpPr>
          <p:cNvPr id="5" name="Footer Placeholder 4">
            <a:extLst>
              <a:ext uri="{FF2B5EF4-FFF2-40B4-BE49-F238E27FC236}">
                <a16:creationId xmlns:a16="http://schemas.microsoft.com/office/drawing/2014/main" id="{4C191D5F-500B-88A9-3584-E47DED1E76B9}"/>
              </a:ext>
            </a:extLst>
          </p:cNvPr>
          <p:cNvSpPr>
            <a:spLocks noGrp="1"/>
          </p:cNvSpPr>
          <p:nvPr>
            <p:ph type="ftr" sz="quarter" idx="15"/>
          </p:nvPr>
        </p:nvSpPr>
        <p:spPr/>
        <p:txBody>
          <a:bodyPr/>
          <a:lstStyle>
            <a:lvl1pPr>
              <a:defRPr dirty="0"/>
            </a:lvl1pPr>
          </a:lstStyle>
          <a:p>
            <a:pPr>
              <a:defRPr/>
            </a:pPr>
            <a:endParaRPr lang="en-US"/>
          </a:p>
        </p:txBody>
      </p:sp>
      <p:sp>
        <p:nvSpPr>
          <p:cNvPr id="6" name="Slide Number Placeholder 5">
            <a:extLst>
              <a:ext uri="{FF2B5EF4-FFF2-40B4-BE49-F238E27FC236}">
                <a16:creationId xmlns:a16="http://schemas.microsoft.com/office/drawing/2014/main" id="{EB6BC3DA-C3C7-DE65-EA17-BB9645C78102}"/>
              </a:ext>
            </a:extLst>
          </p:cNvPr>
          <p:cNvSpPr>
            <a:spLocks noGrp="1"/>
          </p:cNvSpPr>
          <p:nvPr>
            <p:ph type="sldNum" sz="quarter" idx="16"/>
          </p:nvPr>
        </p:nvSpPr>
        <p:spPr/>
        <p:txBody>
          <a:bodyPr/>
          <a:lstStyle>
            <a:lvl1pPr>
              <a:defRPr dirty="0"/>
            </a:lvl1pPr>
          </a:lstStyle>
          <a:p>
            <a:pPr>
              <a:defRPr/>
            </a:pPr>
            <a:fld id="{4170BADB-C2FE-E94B-9327-7E1440D352A6}" type="slidenum">
              <a:rPr lang="en-US"/>
              <a:pPr>
                <a:defRPr/>
              </a:pPr>
              <a:t>‹#›</a:t>
            </a:fld>
            <a:endParaRPr lang="en-US"/>
          </a:p>
        </p:txBody>
      </p:sp>
    </p:spTree>
    <p:extLst>
      <p:ext uri="{BB962C8B-B14F-4D97-AF65-F5344CB8AC3E}">
        <p14:creationId xmlns:p14="http://schemas.microsoft.com/office/powerpoint/2010/main" val="2352161787"/>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5E82C0-ED38-7243-B3BE-DC69D87630BE}" type="datetimeFigureOut">
              <a:rPr lang="en-TZ" smtClean="0"/>
              <a:t>07/26/2022</a:t>
            </a:fld>
            <a:endParaRPr lang="en-TZ"/>
          </a:p>
        </p:txBody>
      </p:sp>
      <p:sp>
        <p:nvSpPr>
          <p:cNvPr id="5" name="Footer Placeholder 4"/>
          <p:cNvSpPr>
            <a:spLocks noGrp="1"/>
          </p:cNvSpPr>
          <p:nvPr>
            <p:ph type="ftr" sz="quarter" idx="11"/>
          </p:nvPr>
        </p:nvSpPr>
        <p:spPr/>
        <p:txBody>
          <a:bodyPr/>
          <a:lstStyle/>
          <a:p>
            <a:endParaRPr lang="en-TZ"/>
          </a:p>
        </p:txBody>
      </p:sp>
      <p:sp>
        <p:nvSpPr>
          <p:cNvPr id="6" name="Slide Number Placeholder 5"/>
          <p:cNvSpPr>
            <a:spLocks noGrp="1"/>
          </p:cNvSpPr>
          <p:nvPr>
            <p:ph type="sldNum" sz="quarter" idx="12"/>
          </p:nvPr>
        </p:nvSpPr>
        <p:spPr/>
        <p:txBody>
          <a:bodyPr/>
          <a:lstStyle/>
          <a:p>
            <a:fld id="{7C2C9DD7-63CA-5548-8D94-B1DC875A1C26}" type="slidenum">
              <a:rPr lang="en-TZ" smtClean="0"/>
              <a:t>‹#›</a:t>
            </a:fld>
            <a:endParaRPr lang="en-TZ"/>
          </a:p>
        </p:txBody>
      </p:sp>
    </p:spTree>
    <p:extLst>
      <p:ext uri="{BB962C8B-B14F-4D97-AF65-F5344CB8AC3E}">
        <p14:creationId xmlns:p14="http://schemas.microsoft.com/office/powerpoint/2010/main" val="3614349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5E82C0-ED38-7243-B3BE-DC69D87630BE}" type="datetimeFigureOut">
              <a:rPr lang="en-TZ" smtClean="0"/>
              <a:t>07/26/2022</a:t>
            </a:fld>
            <a:endParaRPr lang="en-TZ"/>
          </a:p>
        </p:txBody>
      </p:sp>
      <p:sp>
        <p:nvSpPr>
          <p:cNvPr id="5" name="Footer Placeholder 4"/>
          <p:cNvSpPr>
            <a:spLocks noGrp="1"/>
          </p:cNvSpPr>
          <p:nvPr>
            <p:ph type="ftr" sz="quarter" idx="11"/>
          </p:nvPr>
        </p:nvSpPr>
        <p:spPr/>
        <p:txBody>
          <a:bodyPr/>
          <a:lstStyle/>
          <a:p>
            <a:endParaRPr lang="en-TZ"/>
          </a:p>
        </p:txBody>
      </p:sp>
      <p:sp>
        <p:nvSpPr>
          <p:cNvPr id="6" name="Slide Number Placeholder 5"/>
          <p:cNvSpPr>
            <a:spLocks noGrp="1"/>
          </p:cNvSpPr>
          <p:nvPr>
            <p:ph type="sldNum" sz="quarter" idx="12"/>
          </p:nvPr>
        </p:nvSpPr>
        <p:spPr/>
        <p:txBody>
          <a:bodyPr/>
          <a:lstStyle/>
          <a:p>
            <a:fld id="{7C2C9DD7-63CA-5548-8D94-B1DC875A1C26}" type="slidenum">
              <a:rPr lang="en-TZ" smtClean="0"/>
              <a:t>‹#›</a:t>
            </a:fld>
            <a:endParaRPr lang="en-TZ"/>
          </a:p>
        </p:txBody>
      </p:sp>
    </p:spTree>
    <p:extLst>
      <p:ext uri="{BB962C8B-B14F-4D97-AF65-F5344CB8AC3E}">
        <p14:creationId xmlns:p14="http://schemas.microsoft.com/office/powerpoint/2010/main" val="3755374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5E82C0-ED38-7243-B3BE-DC69D87630BE}" type="datetimeFigureOut">
              <a:rPr lang="en-TZ" smtClean="0"/>
              <a:t>07/26/2022</a:t>
            </a:fld>
            <a:endParaRPr lang="en-TZ"/>
          </a:p>
        </p:txBody>
      </p:sp>
      <p:sp>
        <p:nvSpPr>
          <p:cNvPr id="6" name="Footer Placeholder 5"/>
          <p:cNvSpPr>
            <a:spLocks noGrp="1"/>
          </p:cNvSpPr>
          <p:nvPr>
            <p:ph type="ftr" sz="quarter" idx="11"/>
          </p:nvPr>
        </p:nvSpPr>
        <p:spPr/>
        <p:txBody>
          <a:bodyPr/>
          <a:lstStyle/>
          <a:p>
            <a:endParaRPr lang="en-TZ"/>
          </a:p>
        </p:txBody>
      </p:sp>
      <p:sp>
        <p:nvSpPr>
          <p:cNvPr id="7" name="Slide Number Placeholder 6"/>
          <p:cNvSpPr>
            <a:spLocks noGrp="1"/>
          </p:cNvSpPr>
          <p:nvPr>
            <p:ph type="sldNum" sz="quarter" idx="12"/>
          </p:nvPr>
        </p:nvSpPr>
        <p:spPr/>
        <p:txBody>
          <a:bodyPr/>
          <a:lstStyle/>
          <a:p>
            <a:fld id="{7C2C9DD7-63CA-5548-8D94-B1DC875A1C26}" type="slidenum">
              <a:rPr lang="en-TZ" smtClean="0"/>
              <a:t>‹#›</a:t>
            </a:fld>
            <a:endParaRPr lang="en-TZ"/>
          </a:p>
        </p:txBody>
      </p:sp>
    </p:spTree>
    <p:extLst>
      <p:ext uri="{BB962C8B-B14F-4D97-AF65-F5344CB8AC3E}">
        <p14:creationId xmlns:p14="http://schemas.microsoft.com/office/powerpoint/2010/main" val="754587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5E82C0-ED38-7243-B3BE-DC69D87630BE}" type="datetimeFigureOut">
              <a:rPr lang="en-TZ" smtClean="0"/>
              <a:t>07/26/2022</a:t>
            </a:fld>
            <a:endParaRPr lang="en-TZ"/>
          </a:p>
        </p:txBody>
      </p:sp>
      <p:sp>
        <p:nvSpPr>
          <p:cNvPr id="8" name="Footer Placeholder 7"/>
          <p:cNvSpPr>
            <a:spLocks noGrp="1"/>
          </p:cNvSpPr>
          <p:nvPr>
            <p:ph type="ftr" sz="quarter" idx="11"/>
          </p:nvPr>
        </p:nvSpPr>
        <p:spPr/>
        <p:txBody>
          <a:bodyPr/>
          <a:lstStyle/>
          <a:p>
            <a:endParaRPr lang="en-TZ"/>
          </a:p>
        </p:txBody>
      </p:sp>
      <p:sp>
        <p:nvSpPr>
          <p:cNvPr id="9" name="Slide Number Placeholder 8"/>
          <p:cNvSpPr>
            <a:spLocks noGrp="1"/>
          </p:cNvSpPr>
          <p:nvPr>
            <p:ph type="sldNum" sz="quarter" idx="12"/>
          </p:nvPr>
        </p:nvSpPr>
        <p:spPr/>
        <p:txBody>
          <a:bodyPr/>
          <a:lstStyle/>
          <a:p>
            <a:fld id="{7C2C9DD7-63CA-5548-8D94-B1DC875A1C26}" type="slidenum">
              <a:rPr lang="en-TZ" smtClean="0"/>
              <a:t>‹#›</a:t>
            </a:fld>
            <a:endParaRPr lang="en-TZ"/>
          </a:p>
        </p:txBody>
      </p:sp>
    </p:spTree>
    <p:extLst>
      <p:ext uri="{BB962C8B-B14F-4D97-AF65-F5344CB8AC3E}">
        <p14:creationId xmlns:p14="http://schemas.microsoft.com/office/powerpoint/2010/main" val="1336099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5E82C0-ED38-7243-B3BE-DC69D87630BE}" type="datetimeFigureOut">
              <a:rPr lang="en-TZ" smtClean="0"/>
              <a:t>07/26/2022</a:t>
            </a:fld>
            <a:endParaRPr lang="en-TZ"/>
          </a:p>
        </p:txBody>
      </p:sp>
      <p:sp>
        <p:nvSpPr>
          <p:cNvPr id="4" name="Footer Placeholder 3"/>
          <p:cNvSpPr>
            <a:spLocks noGrp="1"/>
          </p:cNvSpPr>
          <p:nvPr>
            <p:ph type="ftr" sz="quarter" idx="11"/>
          </p:nvPr>
        </p:nvSpPr>
        <p:spPr/>
        <p:txBody>
          <a:bodyPr/>
          <a:lstStyle/>
          <a:p>
            <a:endParaRPr lang="en-TZ"/>
          </a:p>
        </p:txBody>
      </p:sp>
      <p:sp>
        <p:nvSpPr>
          <p:cNvPr id="5" name="Slide Number Placeholder 4"/>
          <p:cNvSpPr>
            <a:spLocks noGrp="1"/>
          </p:cNvSpPr>
          <p:nvPr>
            <p:ph type="sldNum" sz="quarter" idx="12"/>
          </p:nvPr>
        </p:nvSpPr>
        <p:spPr/>
        <p:txBody>
          <a:bodyPr/>
          <a:lstStyle/>
          <a:p>
            <a:fld id="{7C2C9DD7-63CA-5548-8D94-B1DC875A1C26}" type="slidenum">
              <a:rPr lang="en-TZ" smtClean="0"/>
              <a:t>‹#›</a:t>
            </a:fld>
            <a:endParaRPr lang="en-TZ"/>
          </a:p>
        </p:txBody>
      </p:sp>
    </p:spTree>
    <p:extLst>
      <p:ext uri="{BB962C8B-B14F-4D97-AF65-F5344CB8AC3E}">
        <p14:creationId xmlns:p14="http://schemas.microsoft.com/office/powerpoint/2010/main" val="824235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E82C0-ED38-7243-B3BE-DC69D87630BE}" type="datetimeFigureOut">
              <a:rPr lang="en-TZ" smtClean="0"/>
              <a:t>07/26/2022</a:t>
            </a:fld>
            <a:endParaRPr lang="en-TZ"/>
          </a:p>
        </p:txBody>
      </p:sp>
      <p:sp>
        <p:nvSpPr>
          <p:cNvPr id="3" name="Footer Placeholder 2"/>
          <p:cNvSpPr>
            <a:spLocks noGrp="1"/>
          </p:cNvSpPr>
          <p:nvPr>
            <p:ph type="ftr" sz="quarter" idx="11"/>
          </p:nvPr>
        </p:nvSpPr>
        <p:spPr/>
        <p:txBody>
          <a:bodyPr/>
          <a:lstStyle/>
          <a:p>
            <a:endParaRPr lang="en-TZ"/>
          </a:p>
        </p:txBody>
      </p:sp>
      <p:sp>
        <p:nvSpPr>
          <p:cNvPr id="4" name="Slide Number Placeholder 3"/>
          <p:cNvSpPr>
            <a:spLocks noGrp="1"/>
          </p:cNvSpPr>
          <p:nvPr>
            <p:ph type="sldNum" sz="quarter" idx="12"/>
          </p:nvPr>
        </p:nvSpPr>
        <p:spPr/>
        <p:txBody>
          <a:bodyPr/>
          <a:lstStyle/>
          <a:p>
            <a:fld id="{7C2C9DD7-63CA-5548-8D94-B1DC875A1C26}" type="slidenum">
              <a:rPr lang="en-TZ" smtClean="0"/>
              <a:t>‹#›</a:t>
            </a:fld>
            <a:endParaRPr lang="en-TZ"/>
          </a:p>
        </p:txBody>
      </p:sp>
    </p:spTree>
    <p:extLst>
      <p:ext uri="{BB962C8B-B14F-4D97-AF65-F5344CB8AC3E}">
        <p14:creationId xmlns:p14="http://schemas.microsoft.com/office/powerpoint/2010/main" val="3710664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5E82C0-ED38-7243-B3BE-DC69D87630BE}" type="datetimeFigureOut">
              <a:rPr lang="en-TZ" smtClean="0"/>
              <a:t>07/26/2022</a:t>
            </a:fld>
            <a:endParaRPr lang="en-TZ"/>
          </a:p>
        </p:txBody>
      </p:sp>
      <p:sp>
        <p:nvSpPr>
          <p:cNvPr id="6" name="Footer Placeholder 5"/>
          <p:cNvSpPr>
            <a:spLocks noGrp="1"/>
          </p:cNvSpPr>
          <p:nvPr>
            <p:ph type="ftr" sz="quarter" idx="11"/>
          </p:nvPr>
        </p:nvSpPr>
        <p:spPr/>
        <p:txBody>
          <a:bodyPr/>
          <a:lstStyle/>
          <a:p>
            <a:endParaRPr lang="en-TZ"/>
          </a:p>
        </p:txBody>
      </p:sp>
      <p:sp>
        <p:nvSpPr>
          <p:cNvPr id="7" name="Slide Number Placeholder 6"/>
          <p:cNvSpPr>
            <a:spLocks noGrp="1"/>
          </p:cNvSpPr>
          <p:nvPr>
            <p:ph type="sldNum" sz="quarter" idx="12"/>
          </p:nvPr>
        </p:nvSpPr>
        <p:spPr/>
        <p:txBody>
          <a:bodyPr/>
          <a:lstStyle/>
          <a:p>
            <a:fld id="{7C2C9DD7-63CA-5548-8D94-B1DC875A1C26}" type="slidenum">
              <a:rPr lang="en-TZ" smtClean="0"/>
              <a:t>‹#›</a:t>
            </a:fld>
            <a:endParaRPr lang="en-TZ"/>
          </a:p>
        </p:txBody>
      </p:sp>
    </p:spTree>
    <p:extLst>
      <p:ext uri="{BB962C8B-B14F-4D97-AF65-F5344CB8AC3E}">
        <p14:creationId xmlns:p14="http://schemas.microsoft.com/office/powerpoint/2010/main" val="3287736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5E82C0-ED38-7243-B3BE-DC69D87630BE}" type="datetimeFigureOut">
              <a:rPr lang="en-TZ" smtClean="0"/>
              <a:t>07/26/2022</a:t>
            </a:fld>
            <a:endParaRPr lang="en-TZ"/>
          </a:p>
        </p:txBody>
      </p:sp>
      <p:sp>
        <p:nvSpPr>
          <p:cNvPr id="6" name="Footer Placeholder 5"/>
          <p:cNvSpPr>
            <a:spLocks noGrp="1"/>
          </p:cNvSpPr>
          <p:nvPr>
            <p:ph type="ftr" sz="quarter" idx="11"/>
          </p:nvPr>
        </p:nvSpPr>
        <p:spPr/>
        <p:txBody>
          <a:bodyPr/>
          <a:lstStyle/>
          <a:p>
            <a:endParaRPr lang="en-TZ"/>
          </a:p>
        </p:txBody>
      </p:sp>
      <p:sp>
        <p:nvSpPr>
          <p:cNvPr id="7" name="Slide Number Placeholder 6"/>
          <p:cNvSpPr>
            <a:spLocks noGrp="1"/>
          </p:cNvSpPr>
          <p:nvPr>
            <p:ph type="sldNum" sz="quarter" idx="12"/>
          </p:nvPr>
        </p:nvSpPr>
        <p:spPr/>
        <p:txBody>
          <a:bodyPr/>
          <a:lstStyle/>
          <a:p>
            <a:fld id="{7C2C9DD7-63CA-5548-8D94-B1DC875A1C26}" type="slidenum">
              <a:rPr lang="en-TZ" smtClean="0"/>
              <a:t>‹#›</a:t>
            </a:fld>
            <a:endParaRPr lang="en-TZ"/>
          </a:p>
        </p:txBody>
      </p:sp>
    </p:spTree>
    <p:extLst>
      <p:ext uri="{BB962C8B-B14F-4D97-AF65-F5344CB8AC3E}">
        <p14:creationId xmlns:p14="http://schemas.microsoft.com/office/powerpoint/2010/main" val="3996200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E82C0-ED38-7243-B3BE-DC69D87630BE}" type="datetimeFigureOut">
              <a:rPr lang="en-TZ" smtClean="0"/>
              <a:t>07/26/2022</a:t>
            </a:fld>
            <a:endParaRPr lang="en-T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C9DD7-63CA-5548-8D94-B1DC875A1C26}" type="slidenum">
              <a:rPr lang="en-TZ" smtClean="0"/>
              <a:t>‹#›</a:t>
            </a:fld>
            <a:endParaRPr lang="en-TZ"/>
          </a:p>
        </p:txBody>
      </p:sp>
    </p:spTree>
    <p:extLst>
      <p:ext uri="{BB962C8B-B14F-4D97-AF65-F5344CB8AC3E}">
        <p14:creationId xmlns:p14="http://schemas.microsoft.com/office/powerpoint/2010/main" val="2553896703"/>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quranaudio.myislam.org/alafasy/mp3/00200282.mp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56EAC-48B9-B6EE-6ED7-D7BDA7EF0EC7}"/>
              </a:ext>
            </a:extLst>
          </p:cNvPr>
          <p:cNvSpPr>
            <a:spLocks noGrp="1"/>
          </p:cNvSpPr>
          <p:nvPr>
            <p:ph type="ctrTitle"/>
          </p:nvPr>
        </p:nvSpPr>
        <p:spPr>
          <a:xfrm>
            <a:off x="1523999" y="1122363"/>
            <a:ext cx="9943475" cy="2387600"/>
          </a:xfrm>
        </p:spPr>
        <p:txBody>
          <a:bodyPr>
            <a:normAutofit fontScale="90000"/>
          </a:bodyPr>
          <a:lstStyle/>
          <a:p>
            <a:r>
              <a:rPr lang="en-GB" dirty="0">
                <a:latin typeface="Book Antiqua" panose="02040602050305030304" pitchFamily="18" charset="0"/>
              </a:rPr>
              <a:t>H</a:t>
            </a:r>
            <a:r>
              <a:rPr lang="en-TZ" dirty="0">
                <a:latin typeface="Book Antiqua" panose="02040602050305030304" pitchFamily="18" charset="0"/>
              </a:rPr>
              <a:t>alal Credit for </a:t>
            </a:r>
            <a:r>
              <a:rPr lang="en-US" dirty="0">
                <a:latin typeface="Book Antiqua" panose="02040602050305030304" pitchFamily="18" charset="0"/>
              </a:rPr>
              <a:t>V</a:t>
            </a:r>
            <a:r>
              <a:rPr lang="en-TZ" dirty="0">
                <a:latin typeface="Book Antiqua" panose="02040602050305030304" pitchFamily="18" charset="0"/>
              </a:rPr>
              <a:t>alue </a:t>
            </a:r>
            <a:r>
              <a:rPr lang="en-US" dirty="0">
                <a:latin typeface="Book Antiqua" panose="02040602050305030304" pitchFamily="18" charset="0"/>
              </a:rPr>
              <a:t>C</a:t>
            </a:r>
            <a:r>
              <a:rPr lang="en-TZ" dirty="0">
                <a:latin typeface="Book Antiqua" panose="02040602050305030304" pitchFamily="18" charset="0"/>
              </a:rPr>
              <a:t>reation: to </a:t>
            </a:r>
            <a:r>
              <a:rPr lang="en-US" dirty="0">
                <a:latin typeface="Book Antiqua" panose="02040602050305030304" pitchFamily="18" charset="0"/>
              </a:rPr>
              <a:t>I</a:t>
            </a:r>
            <a:r>
              <a:rPr lang="en-TZ" dirty="0">
                <a:latin typeface="Book Antiqua" panose="02040602050305030304" pitchFamily="18" charset="0"/>
              </a:rPr>
              <a:t>nhibit or to </a:t>
            </a:r>
            <a:r>
              <a:rPr lang="en-US" dirty="0">
                <a:latin typeface="Book Antiqua" panose="02040602050305030304" pitchFamily="18" charset="0"/>
              </a:rPr>
              <a:t>F</a:t>
            </a:r>
            <a:r>
              <a:rPr lang="en-TZ" dirty="0">
                <a:latin typeface="Book Antiqua" panose="02040602050305030304" pitchFamily="18" charset="0"/>
              </a:rPr>
              <a:t>oster?</a:t>
            </a:r>
          </a:p>
        </p:txBody>
      </p:sp>
      <p:sp>
        <p:nvSpPr>
          <p:cNvPr id="3" name="Subtitle 2">
            <a:extLst>
              <a:ext uri="{FF2B5EF4-FFF2-40B4-BE49-F238E27FC236}">
                <a16:creationId xmlns:a16="http://schemas.microsoft.com/office/drawing/2014/main" id="{113471BF-968D-E496-53E9-51EA45072FFE}"/>
              </a:ext>
            </a:extLst>
          </p:cNvPr>
          <p:cNvSpPr>
            <a:spLocks noGrp="1"/>
          </p:cNvSpPr>
          <p:nvPr>
            <p:ph type="subTitle" idx="1"/>
          </p:nvPr>
        </p:nvSpPr>
        <p:spPr>
          <a:xfrm>
            <a:off x="1524000" y="4392118"/>
            <a:ext cx="9144000" cy="865682"/>
          </a:xfrm>
        </p:spPr>
        <p:txBody>
          <a:bodyPr>
            <a:normAutofit/>
          </a:bodyPr>
          <a:lstStyle/>
          <a:p>
            <a:r>
              <a:rPr lang="en-GB" sz="3200" dirty="0">
                <a:solidFill>
                  <a:srgbClr val="002060"/>
                </a:solidFill>
                <a:latin typeface="Book Antiqua" panose="02040602050305030304" pitchFamily="18" charset="0"/>
              </a:rPr>
              <a:t>K</a:t>
            </a:r>
            <a:r>
              <a:rPr lang="en-TZ" sz="3200" dirty="0">
                <a:solidFill>
                  <a:srgbClr val="002060"/>
                </a:solidFill>
                <a:latin typeface="Book Antiqua" panose="02040602050305030304" pitchFamily="18" charset="0"/>
              </a:rPr>
              <a:t>assim Hussein</a:t>
            </a:r>
          </a:p>
        </p:txBody>
      </p:sp>
    </p:spTree>
    <p:extLst>
      <p:ext uri="{BB962C8B-B14F-4D97-AF65-F5344CB8AC3E}">
        <p14:creationId xmlns:p14="http://schemas.microsoft.com/office/powerpoint/2010/main" val="581083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6172EDC-6533-4A6E-4C93-2E54412CCC66}"/>
              </a:ext>
            </a:extLst>
          </p:cNvPr>
          <p:cNvSpPr/>
          <p:nvPr/>
        </p:nvSpPr>
        <p:spPr>
          <a:xfrm>
            <a:off x="500064" y="1105287"/>
            <a:ext cx="10601324" cy="4647426"/>
          </a:xfrm>
          <a:prstGeom prst="rect">
            <a:avLst/>
          </a:prstGeom>
        </p:spPr>
        <p:txBody>
          <a:bodyPr wrap="square">
            <a:spAutoFit/>
          </a:bodyPr>
          <a:lstStyle/>
          <a:p>
            <a:r>
              <a:rPr lang="en-GB" sz="4000" b="1" dirty="0">
                <a:latin typeface="Book Antiqua" panose="02040602050305030304" pitchFamily="18" charset="0"/>
              </a:rPr>
              <a:t>Surah 4 An-</a:t>
            </a:r>
            <a:r>
              <a:rPr lang="en-GB" sz="4000" b="1" dirty="0" err="1">
                <a:latin typeface="Book Antiqua" panose="02040602050305030304" pitchFamily="18" charset="0"/>
              </a:rPr>
              <a:t>Nisa</a:t>
            </a:r>
            <a:r>
              <a:rPr lang="en-GB" sz="4000" b="1" dirty="0">
                <a:latin typeface="Book Antiqua" panose="02040602050305030304" pitchFamily="18" charset="0"/>
              </a:rPr>
              <a:t>, Ayat 29-29</a:t>
            </a:r>
          </a:p>
          <a:p>
            <a:pPr algn="just" rtl="1" fontAlgn="ctr"/>
            <a:r>
              <a:rPr lang="ar-AE" sz="4400" dirty="0">
                <a:solidFill>
                  <a:srgbClr val="000000"/>
                </a:solidFill>
                <a:latin typeface="_PDMS_Saleem_QuranFont"/>
              </a:rPr>
              <a:t>يٰۤـاَيُّهَا الَّذِيۡنَ اٰمَنُوۡا لَا تَاۡكُلُوۡۤا اَمۡوَالَـكُمۡ بَيۡنَكُمۡ بِالۡبَاطِلِ اِلَّاۤ اَنۡ تَكُوۡنَ تِجَارَةً عَنۡ تَرَاضٍ مِّنۡكُمۡ​ وَلَا تَقۡتُلُوۡۤا اَنۡـفُسَكُمۡ​ؕ اِنَّ اللّٰهَ كَانَ بِكُمۡ رَحِيۡمًا‏ </a:t>
            </a:r>
            <a:r>
              <a:rPr lang="ar-AE" sz="2000" b="0" i="0" dirty="0">
                <a:solidFill>
                  <a:srgbClr val="000000"/>
                </a:solidFill>
                <a:effectLst/>
                <a:latin typeface="Traditional Arabic2"/>
              </a:rPr>
              <a:t>﴿4:29﴾</a:t>
            </a:r>
            <a:endParaRPr lang="ar-AE" sz="4400" dirty="0">
              <a:solidFill>
                <a:srgbClr val="000000"/>
              </a:solidFill>
              <a:latin typeface="_PDMS_Saleem_QuranFont"/>
            </a:endParaRPr>
          </a:p>
          <a:p>
            <a:pPr algn="just"/>
            <a:r>
              <a:rPr lang="ar-AE" sz="4400" dirty="0"/>
              <a:t/>
            </a:r>
            <a:br>
              <a:rPr lang="ar-AE" sz="4400" dirty="0"/>
            </a:br>
            <a:r>
              <a:rPr lang="ar-AE" sz="2400" b="0" i="0" dirty="0">
                <a:solidFill>
                  <a:srgbClr val="000000"/>
                </a:solidFill>
                <a:effectLst/>
                <a:latin typeface="Book Antiqua, Times new roman, verdana, Arial"/>
              </a:rPr>
              <a:t>(4:29) </a:t>
            </a:r>
            <a:r>
              <a:rPr lang="en-US" sz="2400" b="0" i="0" dirty="0">
                <a:solidFill>
                  <a:srgbClr val="000000"/>
                </a:solidFill>
                <a:effectLst/>
                <a:latin typeface="Book Antiqua, Times new roman, verdana, Arial"/>
              </a:rPr>
              <a:t> </a:t>
            </a:r>
            <a:r>
              <a:rPr lang="en-GB" sz="2400" b="0" i="0" dirty="0">
                <a:solidFill>
                  <a:srgbClr val="000000"/>
                </a:solidFill>
                <a:effectLst/>
                <a:latin typeface="Book Antiqua, Times new roman, verdana, Arial"/>
              </a:rPr>
              <a:t>Believers! Do not devour one another's possessions wrongfully; rather than that, </a:t>
            </a:r>
            <a:r>
              <a:rPr lang="en-GB" sz="2400" b="1" i="0" u="sng" dirty="0">
                <a:solidFill>
                  <a:srgbClr val="000000"/>
                </a:solidFill>
                <a:effectLst/>
                <a:latin typeface="Book Antiqua, Times new roman, verdana, Arial"/>
              </a:rPr>
              <a:t>let there </a:t>
            </a:r>
            <a:r>
              <a:rPr lang="en-GB" sz="2800" b="1" i="0" u="sng" dirty="0">
                <a:solidFill>
                  <a:srgbClr val="FF0000"/>
                </a:solidFill>
                <a:effectLst/>
                <a:latin typeface="Book Antiqua, Times new roman, verdana, Arial"/>
              </a:rPr>
              <a:t>be trading by mutual consent</a:t>
            </a:r>
            <a:r>
              <a:rPr lang="en-GB" sz="2800" b="0" i="0" dirty="0">
                <a:solidFill>
                  <a:srgbClr val="FF0000"/>
                </a:solidFill>
                <a:effectLst/>
                <a:latin typeface="Book Antiqua, Times new roman, verdana, Arial"/>
              </a:rPr>
              <a:t>.</a:t>
            </a:r>
            <a:r>
              <a:rPr lang="en-GB" sz="1600" b="0" i="0" baseline="30000" dirty="0">
                <a:solidFill>
                  <a:srgbClr val="008000"/>
                </a:solidFill>
                <a:effectLst/>
                <a:latin typeface="Book Antiqua, Times new roman, verdana, Arial"/>
              </a:rPr>
              <a:t>50</a:t>
            </a:r>
            <a:r>
              <a:rPr lang="en-GB" sz="2400" b="0" i="0" dirty="0">
                <a:solidFill>
                  <a:srgbClr val="000000"/>
                </a:solidFill>
                <a:effectLst/>
                <a:latin typeface="Book Antiqua, Times new roman, verdana, Arial"/>
              </a:rPr>
              <a:t> You shall not kill yourselves.</a:t>
            </a:r>
            <a:r>
              <a:rPr lang="en-GB" sz="1600" b="0" i="0" baseline="30000" dirty="0">
                <a:solidFill>
                  <a:srgbClr val="008000"/>
                </a:solidFill>
                <a:effectLst/>
                <a:latin typeface="Book Antiqua, Times new roman, verdana, Arial"/>
              </a:rPr>
              <a:t>51</a:t>
            </a:r>
            <a:r>
              <a:rPr lang="en-GB" sz="2400" b="0" i="0" dirty="0">
                <a:solidFill>
                  <a:srgbClr val="000000"/>
                </a:solidFill>
                <a:effectLst/>
                <a:latin typeface="Book Antiqua, Times new roman, verdana, Arial"/>
              </a:rPr>
              <a:t> Surely Allah is ever Compassionate to you.</a:t>
            </a:r>
            <a:r>
              <a:rPr lang="en-GB" sz="1600" b="0" i="0" baseline="30000" dirty="0">
                <a:solidFill>
                  <a:srgbClr val="008000"/>
                </a:solidFill>
                <a:effectLst/>
                <a:latin typeface="Book Antiqua, Times new roman, verdana, Arial"/>
              </a:rPr>
              <a:t>52</a:t>
            </a:r>
            <a:endParaRPr lang="en-GB" sz="2400" b="0" i="0" dirty="0">
              <a:solidFill>
                <a:srgbClr val="000000"/>
              </a:solidFill>
              <a:effectLst/>
              <a:latin typeface="Book Antiqua, Times new roman, verdana, Arial"/>
            </a:endParaRPr>
          </a:p>
        </p:txBody>
      </p:sp>
      <p:sp>
        <p:nvSpPr>
          <p:cNvPr id="2" name="TextBox 1">
            <a:extLst>
              <a:ext uri="{FF2B5EF4-FFF2-40B4-BE49-F238E27FC236}">
                <a16:creationId xmlns:a16="http://schemas.microsoft.com/office/drawing/2014/main" id="{B061CA8F-35B5-67B5-9552-C36627DDC7E2}"/>
              </a:ext>
            </a:extLst>
          </p:cNvPr>
          <p:cNvSpPr txBox="1"/>
          <p:nvPr/>
        </p:nvSpPr>
        <p:spPr>
          <a:xfrm>
            <a:off x="1528997" y="114300"/>
            <a:ext cx="9441073" cy="707886"/>
          </a:xfrm>
          <a:prstGeom prst="rect">
            <a:avLst/>
          </a:prstGeom>
          <a:noFill/>
        </p:spPr>
        <p:txBody>
          <a:bodyPr wrap="square" rtlCol="0">
            <a:spAutoFit/>
          </a:bodyPr>
          <a:lstStyle/>
          <a:p>
            <a:r>
              <a:rPr lang="en-TZ" sz="4000" dirty="0">
                <a:latin typeface="Book Antiqua" panose="02040602050305030304" pitchFamily="18" charset="0"/>
              </a:rPr>
              <a:t>Sharia about value and wealth creation</a:t>
            </a:r>
          </a:p>
        </p:txBody>
      </p:sp>
    </p:spTree>
    <p:extLst>
      <p:ext uri="{BB962C8B-B14F-4D97-AF65-F5344CB8AC3E}">
        <p14:creationId xmlns:p14="http://schemas.microsoft.com/office/powerpoint/2010/main" val="1049089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0B0CFE7-02DC-145C-082E-256E7163EAE3}"/>
              </a:ext>
            </a:extLst>
          </p:cNvPr>
          <p:cNvSpPr/>
          <p:nvPr/>
        </p:nvSpPr>
        <p:spPr>
          <a:xfrm>
            <a:off x="238125" y="115103"/>
            <a:ext cx="11715750" cy="5970865"/>
          </a:xfrm>
          <a:prstGeom prst="rect">
            <a:avLst/>
          </a:prstGeom>
        </p:spPr>
        <p:txBody>
          <a:bodyPr wrap="square">
            <a:spAutoFit/>
          </a:bodyPr>
          <a:lstStyle/>
          <a:p>
            <a:r>
              <a:rPr lang="en-GB" sz="3200" b="0" i="0" dirty="0">
                <a:solidFill>
                  <a:srgbClr val="0070C0"/>
                </a:solidFill>
                <a:effectLst/>
                <a:latin typeface="Book Antiqua" panose="02040602050305030304" pitchFamily="18" charset="0"/>
              </a:rPr>
              <a:t>The objective of Islamic wealth management is economic justice through equitable distribution of wealth.</a:t>
            </a:r>
          </a:p>
          <a:p>
            <a:pPr rtl="1"/>
            <a:r>
              <a:rPr lang="en-GB" sz="2400" b="0" i="0" dirty="0">
                <a:solidFill>
                  <a:srgbClr val="000000"/>
                </a:solidFill>
                <a:effectLst/>
                <a:latin typeface="Proxima Nova"/>
              </a:rPr>
              <a:t>This by no means restricts private ownership and entrepreneurship but a wider circulation of wealth (Qur'an 59: 7) and invested in socially beneficial economic activity </a:t>
            </a:r>
          </a:p>
          <a:p>
            <a:pPr rtl="1"/>
            <a:endParaRPr lang="en-GB" sz="2400" dirty="0">
              <a:solidFill>
                <a:srgbClr val="000000"/>
              </a:solidFill>
              <a:latin typeface="Proxima Nova"/>
            </a:endParaRPr>
          </a:p>
          <a:p>
            <a:pPr rtl="1"/>
            <a:r>
              <a:rPr lang="en-GB" sz="2400" b="0" i="0" dirty="0">
                <a:solidFill>
                  <a:srgbClr val="000000"/>
                </a:solidFill>
                <a:effectLst/>
                <a:latin typeface="Proxima Nova"/>
              </a:rPr>
              <a:t>Qur'an, 62:10</a:t>
            </a:r>
            <a:endParaRPr lang="en-GB" sz="2400" dirty="0">
              <a:solidFill>
                <a:srgbClr val="000000"/>
              </a:solidFill>
              <a:latin typeface="Proxima Nova"/>
            </a:endParaRPr>
          </a:p>
          <a:p>
            <a:pPr rtl="1"/>
            <a:r>
              <a:rPr lang="ar-AE" dirty="0"/>
              <a:t/>
            </a:r>
            <a:br>
              <a:rPr lang="ar-AE" dirty="0"/>
            </a:br>
            <a:r>
              <a:rPr lang="ar-AE" sz="4000" dirty="0"/>
              <a:t>فَاِذَا قُضِيَتِ الصَّلٰوةُ فَانْتَشِرُوۡا فِى الۡاَرۡضِ وَابۡتَغُوۡا مِنۡ فَضۡلِ اللّٰهِ وَاذۡكُرُوا اللّٰهَ كَثِيۡرًا لَّعَلَّكُمۡ تُفۡلِحُوۡ</a:t>
            </a:r>
            <a:r>
              <a:rPr lang="ar-AE" dirty="0"/>
              <a:t>نَ‏ </a:t>
            </a:r>
          </a:p>
          <a:p>
            <a:endParaRPr lang="en-GB" sz="2800" b="0" i="0" dirty="0">
              <a:solidFill>
                <a:srgbClr val="000000"/>
              </a:solidFill>
              <a:effectLst/>
              <a:latin typeface="Proxima Nova"/>
            </a:endParaRPr>
          </a:p>
          <a:p>
            <a:r>
              <a:rPr lang="en-GB" sz="2400" dirty="0">
                <a:solidFill>
                  <a:srgbClr val="000000"/>
                </a:solidFill>
                <a:latin typeface="Proxima Nova"/>
              </a:rPr>
              <a:t>When value is crated or wealth is created: </a:t>
            </a:r>
          </a:p>
          <a:p>
            <a:r>
              <a:rPr lang="en-GB" sz="2400" b="0" i="0" dirty="0">
                <a:solidFill>
                  <a:srgbClr val="000000"/>
                </a:solidFill>
                <a:effectLst/>
                <a:latin typeface="Proxima Nova"/>
              </a:rPr>
              <a:t>Ability to give zakat</a:t>
            </a:r>
            <a:r>
              <a:rPr lang="en-GB" sz="2400" dirty="0">
                <a:solidFill>
                  <a:srgbClr val="000000"/>
                </a:solidFill>
                <a:latin typeface="Proxima Nova"/>
              </a:rPr>
              <a:t>: </a:t>
            </a:r>
            <a:r>
              <a:rPr lang="en-GB" sz="2400" b="0" i="0" dirty="0">
                <a:solidFill>
                  <a:srgbClr val="000000"/>
                </a:solidFill>
                <a:effectLst/>
                <a:latin typeface="Proxima Nova"/>
              </a:rPr>
              <a:t>which mandatory  annual distribution of wealth.</a:t>
            </a:r>
          </a:p>
          <a:p>
            <a:r>
              <a:rPr lang="en-GB" sz="2400" dirty="0">
                <a:solidFill>
                  <a:srgbClr val="000000"/>
                </a:solidFill>
                <a:latin typeface="Proxima Nova"/>
              </a:rPr>
              <a:t>Ability to give </a:t>
            </a:r>
            <a:r>
              <a:rPr lang="en-GB" sz="2400" dirty="0" err="1">
                <a:solidFill>
                  <a:srgbClr val="000000"/>
                </a:solidFill>
                <a:latin typeface="Proxima Nova"/>
              </a:rPr>
              <a:t>Sadaqah</a:t>
            </a:r>
            <a:r>
              <a:rPr lang="en-GB" sz="2400" dirty="0">
                <a:solidFill>
                  <a:srgbClr val="000000"/>
                </a:solidFill>
                <a:latin typeface="Proxima Nova"/>
              </a:rPr>
              <a:t>, going for hajj etc </a:t>
            </a:r>
            <a:endParaRPr lang="en-TZ" sz="2400" dirty="0"/>
          </a:p>
        </p:txBody>
      </p:sp>
    </p:spTree>
    <p:extLst>
      <p:ext uri="{BB962C8B-B14F-4D97-AF65-F5344CB8AC3E}">
        <p14:creationId xmlns:p14="http://schemas.microsoft.com/office/powerpoint/2010/main" val="2837186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344714-2FAA-949E-0215-F317EAA8F2CE}"/>
              </a:ext>
            </a:extLst>
          </p:cNvPr>
          <p:cNvSpPr>
            <a:spLocks noGrp="1"/>
          </p:cNvSpPr>
          <p:nvPr>
            <p:ph idx="1"/>
          </p:nvPr>
        </p:nvSpPr>
        <p:spPr>
          <a:xfrm>
            <a:off x="442912" y="0"/>
            <a:ext cx="11306176" cy="6589713"/>
          </a:xfrm>
        </p:spPr>
        <p:txBody>
          <a:bodyPr>
            <a:normAutofit fontScale="92500" lnSpcReduction="10000"/>
          </a:bodyPr>
          <a:lstStyle/>
          <a:p>
            <a:endParaRPr lang="en-GB" sz="3600" b="0" i="0" dirty="0">
              <a:solidFill>
                <a:srgbClr val="000000"/>
              </a:solidFill>
              <a:effectLst/>
              <a:latin typeface="Proxima Nova"/>
            </a:endParaRPr>
          </a:p>
          <a:p>
            <a:pPr algn="r"/>
            <a:r>
              <a:rPr lang="en-GB" sz="3600" dirty="0">
                <a:solidFill>
                  <a:srgbClr val="0070C0"/>
                </a:solidFill>
                <a:latin typeface="Proxima Nova"/>
              </a:rPr>
              <a:t>Qur’an (</a:t>
            </a:r>
            <a:r>
              <a:rPr lang="en-GB" sz="3600" b="0" i="0" dirty="0">
                <a:solidFill>
                  <a:srgbClr val="0070C0"/>
                </a:solidFill>
                <a:effectLst/>
                <a:latin typeface="Proxima Nova"/>
              </a:rPr>
              <a:t>73:20). </a:t>
            </a:r>
            <a:r>
              <a:rPr lang="ar-AE" sz="3600" dirty="0"/>
              <a:t/>
            </a:r>
            <a:br>
              <a:rPr lang="ar-AE" sz="3600" dirty="0"/>
            </a:br>
            <a:r>
              <a:rPr lang="ar-AE" sz="3900" dirty="0"/>
              <a:t>اِنَّ رَبَّكَ يَعۡلَمُ اَنَّكَ تَقُوۡمُ اَدۡنىٰ مِنۡ ثُلُثَىِ الَّيۡلِ وَ نِصۡفَه</a:t>
            </a:r>
            <a:r>
              <a:rPr lang="ar-AE" sz="3600" dirty="0"/>
              <a:t>ٗ وَثُلُثَهٗ وَطَآئِفَة</a:t>
            </a:r>
            <a:r>
              <a:rPr lang="ar-AE" sz="3900" dirty="0"/>
              <a:t>ٌ مِّنَ الَّذِيۡنَ مَعَكَ​ؕ وَاللّٰهُ يُقَدِّرُ الَّيۡلَ وَالنَّهَارَ​ؕ عَلِمَ اَنۡ لَّنۡ تُحۡصُوۡهُ فَتَابَ عَلَيۡكُمۡ​ فَاقۡرَءُوۡا مَا تَيَسَّرَ مِنَ الۡقُرۡاٰنِ​ؕ عَلِمَ اَنۡ سَيَكُوۡنُ مِنۡكُمۡ مَّرۡضٰى​ۙ وَاٰخَرُوۡنَ يَضۡرِبُوۡنَ فِى الۡاَرۡضِ يَبۡتَغُوۡنَ مِنۡ فَضۡلِ اللّٰهِ​ۙ وَاٰخَرُوۡنَ يُقَاتِلُوۡنَ فِىۡ سَبِيۡلِ اللّٰهِ ۖ فَاقۡرَءُوۡا مَا تَيَسَّرَ مِنۡهُ​ ۙ وَاَقِيۡمُوا الصَّلٰوةَ وَاٰتُوا الزَّكٰوةَ وَاَقۡرِضُوا اللّٰهَ قَرۡضًا حَسَنًا​ ؕ وَمَا تُقَدِّمُوۡا لِاَنۡفُسِكُمۡ مِّنۡ خَيۡرٍ تَجِدُوۡهُ عِنۡدَ اللّٰهِ هُوَ خَيۡرًا وَّاَعۡظَمَ اَجۡرًا​ ؕ وَاسۡتَغۡفِرُوا اللّٰهَ ​ؕ اِنَّ اللّٰهَ غَفُوۡرٌ رَّحِيۡمٌ‏</a:t>
            </a:r>
            <a:r>
              <a:rPr lang="ar-AE" sz="3600" dirty="0"/>
              <a:t> ﴿</a:t>
            </a:r>
            <a:endParaRPr lang="en-US" sz="3600" dirty="0"/>
          </a:p>
          <a:p>
            <a:endParaRPr lang="en-US" dirty="0"/>
          </a:p>
          <a:p>
            <a:r>
              <a:rPr lang="en-GB" dirty="0"/>
              <a:t>(</a:t>
            </a:r>
            <a:r>
              <a:rPr lang="en-GB" sz="1900" dirty="0"/>
              <a:t>O Prophet),</a:t>
            </a:r>
            <a:r>
              <a:rPr lang="en-GB" sz="1900" baseline="30000" dirty="0"/>
              <a:t>18</a:t>
            </a:r>
            <a:r>
              <a:rPr lang="en-GB" sz="1900" dirty="0"/>
              <a:t> your Lord knows that you sometimes stand up in Prayer nearly two-thirds of the night, and sometimes half or one-third of it, </a:t>
            </a:r>
            <a:r>
              <a:rPr lang="en-GB" sz="1900" baseline="30000" dirty="0"/>
              <a:t>19</a:t>
            </a:r>
            <a:r>
              <a:rPr lang="en-GB" sz="1900" dirty="0"/>
              <a:t> and so does a party of those with you;</a:t>
            </a:r>
            <a:r>
              <a:rPr lang="en-GB" sz="1900" baseline="30000" dirty="0"/>
              <a:t>20</a:t>
            </a:r>
            <a:r>
              <a:rPr lang="en-GB" sz="1900" dirty="0"/>
              <a:t> Allah measures the night and the day. He knows that you cannot keep an accurate count of it, so He has shown mercy to you. So now recite as much of the Qur'an as you can.</a:t>
            </a:r>
            <a:r>
              <a:rPr lang="en-GB" sz="1900" baseline="30000" dirty="0"/>
              <a:t>21</a:t>
            </a:r>
            <a:r>
              <a:rPr lang="en-GB" sz="1900" dirty="0"/>
              <a:t> He knows that there are among you those who are sick and others who are journeying in the land in quest of Allah's bounty,</a:t>
            </a:r>
            <a:r>
              <a:rPr lang="en-GB" sz="1900" baseline="30000" dirty="0"/>
              <a:t>22</a:t>
            </a:r>
            <a:r>
              <a:rPr lang="en-GB" sz="1900" dirty="0"/>
              <a:t> and still others who are fighting in the cause of Allah.</a:t>
            </a:r>
            <a:r>
              <a:rPr lang="en-GB" sz="1900" baseline="30000" dirty="0"/>
              <a:t>23</a:t>
            </a:r>
            <a:r>
              <a:rPr lang="en-GB" sz="1900" dirty="0"/>
              <a:t> So recite as much of the Qur'an as you easily can, and establish Prayer, and pay Zakah,</a:t>
            </a:r>
            <a:r>
              <a:rPr lang="en-GB" sz="1900" baseline="30000" dirty="0"/>
              <a:t>24</a:t>
            </a:r>
            <a:r>
              <a:rPr lang="en-GB" sz="1900" dirty="0"/>
              <a:t> and give Allah a goodly loan.</a:t>
            </a:r>
            <a:r>
              <a:rPr lang="en-GB" sz="1900" baseline="30000" dirty="0"/>
              <a:t>25</a:t>
            </a:r>
            <a:r>
              <a:rPr lang="en-GB" sz="1900" dirty="0"/>
              <a:t> Whatever good you send forth for yourselves, you shall find it with Allah. That is better and its reward is greater.</a:t>
            </a:r>
            <a:r>
              <a:rPr lang="en-GB" sz="1900" baseline="30000" dirty="0"/>
              <a:t>26</a:t>
            </a:r>
            <a:r>
              <a:rPr lang="en-GB" sz="1900" dirty="0"/>
              <a:t> And ask for Allah's forgiveness; surely He is Most Forgiving, Most Compassionate.</a:t>
            </a:r>
          </a:p>
          <a:p>
            <a:pPr marL="0" indent="0">
              <a:buNone/>
            </a:pPr>
            <a:endParaRPr lang="en-TZ" dirty="0"/>
          </a:p>
        </p:txBody>
      </p:sp>
    </p:spTree>
    <p:extLst>
      <p:ext uri="{BB962C8B-B14F-4D97-AF65-F5344CB8AC3E}">
        <p14:creationId xmlns:p14="http://schemas.microsoft.com/office/powerpoint/2010/main" val="2469485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19054-BD8B-8DB0-F395-A2FF9272F008}"/>
              </a:ext>
            </a:extLst>
          </p:cNvPr>
          <p:cNvSpPr>
            <a:spLocks noGrp="1"/>
          </p:cNvSpPr>
          <p:nvPr>
            <p:ph type="title"/>
          </p:nvPr>
        </p:nvSpPr>
        <p:spPr>
          <a:xfrm>
            <a:off x="0" y="0"/>
            <a:ext cx="12192000" cy="1171575"/>
          </a:xfrm>
          <a:solidFill>
            <a:schemeClr val="accent2">
              <a:lumMod val="75000"/>
            </a:schemeClr>
          </a:solidFill>
        </p:spPr>
        <p:txBody>
          <a:bodyPr rtlCol="0"/>
          <a:lstStyle/>
          <a:p>
            <a:pPr algn="ctr" fontAlgn="auto">
              <a:spcAft>
                <a:spcPts val="0"/>
              </a:spcAft>
              <a:defRPr/>
            </a:pPr>
            <a:r>
              <a:rPr lang="en-US" dirty="0">
                <a:solidFill>
                  <a:srgbClr val="FFC000"/>
                </a:solidFill>
                <a:latin typeface="Book Antiqua" panose="02040602050305030304" pitchFamily="18" charset="0"/>
              </a:rPr>
              <a:t>Case for Creating Value Through Debt</a:t>
            </a:r>
            <a:endParaRPr lang="x-none" dirty="0">
              <a:solidFill>
                <a:srgbClr val="FFC000"/>
              </a:solidFill>
              <a:latin typeface="Book Antiqua" panose="02040602050305030304" pitchFamily="18" charset="0"/>
            </a:endParaRPr>
          </a:p>
        </p:txBody>
      </p:sp>
      <p:sp>
        <p:nvSpPr>
          <p:cNvPr id="10243" name="Content Placeholder 2">
            <a:extLst>
              <a:ext uri="{FF2B5EF4-FFF2-40B4-BE49-F238E27FC236}">
                <a16:creationId xmlns:a16="http://schemas.microsoft.com/office/drawing/2014/main" id="{2FB395AC-4A70-5EF1-013D-6360BB17E76D}"/>
              </a:ext>
            </a:extLst>
          </p:cNvPr>
          <p:cNvSpPr>
            <a:spLocks noGrp="1"/>
          </p:cNvSpPr>
          <p:nvPr>
            <p:ph idx="1"/>
          </p:nvPr>
        </p:nvSpPr>
        <p:spPr>
          <a:xfrm>
            <a:off x="247650" y="1171575"/>
            <a:ext cx="11839575" cy="5351463"/>
          </a:xfrm>
        </p:spPr>
        <p:txBody>
          <a:bodyPr rtlCol="0">
            <a:normAutofit fontScale="92500"/>
          </a:bodyPr>
          <a:lstStyle/>
          <a:p>
            <a:pPr algn="just" fontAlgn="auto">
              <a:spcAft>
                <a:spcPts val="0"/>
              </a:spcAft>
              <a:buFont typeface="Wingdings 3" charset="2"/>
              <a:buChar char=""/>
              <a:defRPr/>
            </a:pPr>
            <a:r>
              <a:rPr lang="en-GB" altLang="en-TZ" sz="4000" dirty="0">
                <a:solidFill>
                  <a:schemeClr val="tx1">
                    <a:lumMod val="75000"/>
                    <a:lumOff val="25000"/>
                  </a:schemeClr>
                </a:solidFill>
                <a:latin typeface="Book Antiqua" panose="02040602050305030304" pitchFamily="18" charset="0"/>
              </a:rPr>
              <a:t>To be Reliable in depositing, borrowing and in carrying out other banking and non transactions is a hallmark of long-term relationship with one creditors.</a:t>
            </a:r>
          </a:p>
          <a:p>
            <a:pPr marL="0" indent="0" algn="just" fontAlgn="auto">
              <a:spcAft>
                <a:spcPts val="0"/>
              </a:spcAft>
              <a:buNone/>
              <a:defRPr/>
            </a:pPr>
            <a:endParaRPr lang="en-GB" altLang="en-TZ" sz="4000" dirty="0">
              <a:solidFill>
                <a:schemeClr val="tx1">
                  <a:lumMod val="75000"/>
                  <a:lumOff val="25000"/>
                </a:schemeClr>
              </a:solidFill>
              <a:latin typeface="Book Antiqua" panose="02040602050305030304" pitchFamily="18" charset="0"/>
            </a:endParaRPr>
          </a:p>
          <a:p>
            <a:pPr algn="just" fontAlgn="auto">
              <a:spcAft>
                <a:spcPts val="0"/>
              </a:spcAft>
              <a:buFont typeface="Wingdings 3" charset="2"/>
              <a:buChar char=""/>
              <a:defRPr/>
            </a:pPr>
            <a:r>
              <a:rPr lang="en-GB" altLang="en-TZ" sz="4000" dirty="0">
                <a:solidFill>
                  <a:schemeClr val="tx1">
                    <a:lumMod val="75000"/>
                    <a:lumOff val="25000"/>
                  </a:schemeClr>
                </a:solidFill>
                <a:latin typeface="Book Antiqua" panose="02040602050305030304" pitchFamily="18" charset="0"/>
              </a:rPr>
              <a:t>Believing in you as an individual or a company with a reputation of a credible person or company: Character </a:t>
            </a:r>
          </a:p>
          <a:p>
            <a:pPr marL="0" indent="0" algn="just" fontAlgn="auto">
              <a:spcAft>
                <a:spcPts val="0"/>
              </a:spcAft>
              <a:buNone/>
              <a:defRPr/>
            </a:pPr>
            <a:endParaRPr lang="en-GB" altLang="en-TZ" sz="4000" dirty="0">
              <a:solidFill>
                <a:schemeClr val="tx1">
                  <a:lumMod val="75000"/>
                  <a:lumOff val="25000"/>
                </a:schemeClr>
              </a:solidFill>
              <a:latin typeface="Book Antiqua" panose="02040602050305030304" pitchFamily="18" charset="0"/>
            </a:endParaRPr>
          </a:p>
          <a:p>
            <a:pPr algn="just" fontAlgn="auto">
              <a:spcAft>
                <a:spcPts val="0"/>
              </a:spcAft>
              <a:buFont typeface="Wingdings 3" charset="2"/>
              <a:buChar char=""/>
              <a:defRPr/>
            </a:pPr>
            <a:r>
              <a:rPr lang="en-GB" altLang="en-TZ" sz="4000" dirty="0">
                <a:solidFill>
                  <a:schemeClr val="tx1">
                    <a:lumMod val="75000"/>
                    <a:lumOff val="25000"/>
                  </a:schemeClr>
                </a:solidFill>
                <a:latin typeface="Book Antiqua" panose="02040602050305030304" pitchFamily="18" charset="0"/>
              </a:rPr>
              <a:t>Your cash inflow should also be clean (halal)</a:t>
            </a:r>
            <a:endParaRPr lang="en-TZ" altLang="en-TZ" sz="4000" dirty="0">
              <a:solidFill>
                <a:schemeClr val="tx1">
                  <a:lumMod val="75000"/>
                  <a:lumOff val="25000"/>
                </a:schemeClr>
              </a:solidFill>
              <a:latin typeface="Book Antiqua" panose="0204060205030503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C188EEA5-E875-3DE1-9C01-DFA371ADCB21}"/>
              </a:ext>
            </a:extLst>
          </p:cNvPr>
          <p:cNvSpPr>
            <a:spLocks noGrp="1"/>
          </p:cNvSpPr>
          <p:nvPr>
            <p:ph type="title"/>
          </p:nvPr>
        </p:nvSpPr>
        <p:spPr>
          <a:xfrm>
            <a:off x="0" y="0"/>
            <a:ext cx="12192000" cy="1171575"/>
          </a:xfrm>
          <a:solidFill>
            <a:schemeClr val="accent2">
              <a:lumMod val="75000"/>
            </a:schemeClr>
          </a:solidFill>
        </p:spPr>
        <p:txBody>
          <a:bodyPr rtlCol="0"/>
          <a:lstStyle/>
          <a:p>
            <a:pPr algn="ctr" fontAlgn="auto">
              <a:spcAft>
                <a:spcPts val="0"/>
              </a:spcAft>
              <a:defRPr/>
            </a:pPr>
            <a:r>
              <a:rPr lang="en-US" dirty="0">
                <a:solidFill>
                  <a:srgbClr val="FFC000"/>
                </a:solidFill>
                <a:latin typeface="Book Antiqua" panose="02040602050305030304" pitchFamily="18" charset="0"/>
              </a:rPr>
              <a:t>Case for creating value through debt</a:t>
            </a:r>
            <a:endParaRPr lang="x-none" dirty="0">
              <a:solidFill>
                <a:srgbClr val="FFC000"/>
              </a:solidFill>
              <a:latin typeface="Book Antiqua" panose="02040602050305030304" pitchFamily="18" charset="0"/>
            </a:endParaRPr>
          </a:p>
        </p:txBody>
      </p:sp>
      <p:sp>
        <p:nvSpPr>
          <p:cNvPr id="3" name="Content Placeholder 2">
            <a:extLst>
              <a:ext uri="{FF2B5EF4-FFF2-40B4-BE49-F238E27FC236}">
                <a16:creationId xmlns:a16="http://schemas.microsoft.com/office/drawing/2014/main" id="{751A2166-3D94-672C-A196-5BF0AA94BB6B}"/>
              </a:ext>
            </a:extLst>
          </p:cNvPr>
          <p:cNvSpPr>
            <a:spLocks noGrp="1"/>
          </p:cNvSpPr>
          <p:nvPr>
            <p:ph idx="1"/>
          </p:nvPr>
        </p:nvSpPr>
        <p:spPr>
          <a:xfrm>
            <a:off x="327026" y="1517650"/>
            <a:ext cx="11012487" cy="5340350"/>
          </a:xfrm>
        </p:spPr>
        <p:txBody>
          <a:bodyPr rtlCol="0">
            <a:normAutofit lnSpcReduction="10000"/>
          </a:bodyPr>
          <a:lstStyle/>
          <a:p>
            <a:pPr fontAlgn="auto">
              <a:spcAft>
                <a:spcPts val="0"/>
              </a:spcAft>
              <a:buFont typeface="Wingdings 3" charset="2"/>
              <a:buChar char=""/>
              <a:defRPr/>
            </a:pPr>
            <a:r>
              <a:rPr lang="en-GB" dirty="0">
                <a:solidFill>
                  <a:schemeClr val="tx1">
                    <a:lumMod val="75000"/>
                    <a:lumOff val="25000"/>
                  </a:schemeClr>
                </a:solidFill>
              </a:rPr>
              <a:t>Sayyidina Anas bin Malik related that the Prophet stated: ‘During the journey of Miiraj, I saw on the door of Jannah, its written: </a:t>
            </a:r>
          </a:p>
          <a:p>
            <a:pPr fontAlgn="auto">
              <a:spcAft>
                <a:spcPts val="0"/>
              </a:spcAft>
              <a:buFont typeface="Wingdings 3" charset="2"/>
              <a:buChar char=""/>
              <a:defRPr/>
            </a:pPr>
            <a:r>
              <a:rPr lang="en-GB" dirty="0">
                <a:solidFill>
                  <a:schemeClr val="tx1">
                    <a:lumMod val="75000"/>
                    <a:lumOff val="25000"/>
                  </a:schemeClr>
                </a:solidFill>
              </a:rPr>
              <a:t>‘</a:t>
            </a:r>
            <a:r>
              <a:rPr lang="en-GB" sz="3600" i="1" dirty="0">
                <a:solidFill>
                  <a:srgbClr val="0070C0"/>
                </a:solidFill>
              </a:rPr>
              <a:t>The one who gives charity is rewarded tenfold. The one who gives a loan is rewarded 18 fold.’ I asked Jibril  AS: ‘Why does the one who gives a loan get rewarded more?’ </a:t>
            </a:r>
          </a:p>
          <a:p>
            <a:pPr fontAlgn="auto">
              <a:spcAft>
                <a:spcPts val="0"/>
              </a:spcAft>
              <a:buFont typeface="Arial" panose="020B0604020202020204" pitchFamily="34" charset="0"/>
              <a:buNone/>
              <a:defRPr/>
            </a:pPr>
            <a:endParaRPr lang="en-GB" i="1" dirty="0">
              <a:solidFill>
                <a:schemeClr val="tx1">
                  <a:lumMod val="75000"/>
                  <a:lumOff val="25000"/>
                </a:schemeClr>
              </a:solidFill>
            </a:endParaRPr>
          </a:p>
          <a:p>
            <a:pPr fontAlgn="auto">
              <a:spcAft>
                <a:spcPts val="0"/>
              </a:spcAft>
              <a:buFont typeface="Wingdings 3" charset="2"/>
              <a:buChar char=""/>
              <a:defRPr/>
            </a:pPr>
            <a:r>
              <a:rPr lang="en-GB" sz="3600" dirty="0">
                <a:solidFill>
                  <a:schemeClr val="tx1">
                    <a:lumMod val="75000"/>
                    <a:lumOff val="25000"/>
                  </a:schemeClr>
                </a:solidFill>
              </a:rPr>
              <a:t>Jibril AS replied, </a:t>
            </a:r>
            <a:r>
              <a:rPr lang="en-GB" sz="3600" i="1" dirty="0">
                <a:solidFill>
                  <a:srgbClr val="0070C0"/>
                </a:solidFill>
              </a:rPr>
              <a:t>‘The one who gets charity (usually posses a small amount already) and the one who seeks a loan only does so when he is in dire necessity.’ </a:t>
            </a:r>
            <a:r>
              <a:rPr lang="en-GB" sz="2400" dirty="0">
                <a:solidFill>
                  <a:schemeClr val="tx1">
                    <a:lumMod val="75000"/>
                    <a:lumOff val="25000"/>
                  </a:schemeClr>
                </a:solidFill>
              </a:rPr>
              <a:t>(Sunan Ibn Majah, P175).</a:t>
            </a:r>
            <a:endParaRPr lang="en-GB" dirty="0">
              <a:solidFill>
                <a:schemeClr val="tx1">
                  <a:lumMod val="75000"/>
                  <a:lumOff val="2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0550F-3178-D220-AE7F-D2971170B3E3}"/>
              </a:ext>
            </a:extLst>
          </p:cNvPr>
          <p:cNvSpPr>
            <a:spLocks noGrp="1"/>
          </p:cNvSpPr>
          <p:nvPr>
            <p:ph type="title"/>
          </p:nvPr>
        </p:nvSpPr>
        <p:spPr/>
        <p:txBody>
          <a:bodyPr rtlCol="0">
            <a:normAutofit fontScale="90000"/>
          </a:bodyPr>
          <a:lstStyle/>
          <a:p>
            <a:pPr fontAlgn="auto">
              <a:spcAft>
                <a:spcPts val="0"/>
              </a:spcAft>
              <a:defRPr/>
            </a:pPr>
            <a:r>
              <a:rPr lang="x-none" dirty="0"/>
              <a:t/>
            </a:r>
            <a:br>
              <a:rPr lang="x-none" dirty="0"/>
            </a:br>
            <a:r>
              <a:rPr lang="x-none" dirty="0"/>
              <a:t/>
            </a:r>
            <a:br>
              <a:rPr lang="x-none" dirty="0"/>
            </a:br>
            <a:endParaRPr lang="x-none" dirty="0"/>
          </a:p>
        </p:txBody>
      </p:sp>
      <p:sp>
        <p:nvSpPr>
          <p:cNvPr id="13315" name="Content Placeholder 2">
            <a:extLst>
              <a:ext uri="{FF2B5EF4-FFF2-40B4-BE49-F238E27FC236}">
                <a16:creationId xmlns:a16="http://schemas.microsoft.com/office/drawing/2014/main" id="{22A74BD8-D04D-70B5-D281-D56965DEB226}"/>
              </a:ext>
            </a:extLst>
          </p:cNvPr>
          <p:cNvSpPr>
            <a:spLocks noGrp="1"/>
          </p:cNvSpPr>
          <p:nvPr>
            <p:ph idx="1"/>
          </p:nvPr>
        </p:nvSpPr>
        <p:spPr>
          <a:xfrm>
            <a:off x="0" y="1203325"/>
            <a:ext cx="12192000" cy="5554663"/>
          </a:xfrm>
        </p:spPr>
        <p:txBody>
          <a:bodyPr rtlCol="0">
            <a:normAutofit/>
          </a:bodyPr>
          <a:lstStyle/>
          <a:p>
            <a:pPr algn="ctr" fontAlgn="auto">
              <a:spcAft>
                <a:spcPts val="0"/>
              </a:spcAft>
              <a:buFont typeface="Wingdings 3" charset="2"/>
              <a:buChar char=""/>
              <a:defRPr/>
            </a:pPr>
            <a:r>
              <a:rPr lang="en-GB" altLang="en-TZ" sz="4400" dirty="0">
                <a:solidFill>
                  <a:schemeClr val="tx1">
                    <a:lumMod val="75000"/>
                    <a:lumOff val="25000"/>
                  </a:schemeClr>
                </a:solidFill>
              </a:rPr>
              <a:t> </a:t>
            </a:r>
            <a:r>
              <a:rPr lang="en-GB" altLang="en-TZ" sz="4800" dirty="0">
                <a:solidFill>
                  <a:schemeClr val="tx1">
                    <a:lumMod val="75000"/>
                    <a:lumOff val="25000"/>
                  </a:schemeClr>
                </a:solidFill>
                <a:latin typeface="Book Antiqua" panose="02040602050305030304" pitchFamily="18" charset="0"/>
              </a:rPr>
              <a:t>The individual who fulfils the need of his Muslim brother, Allah will fulfil his need. That individual who removes a difficulty from his Muslim brother, Allah will remove his difficulty on the Day of Judgement.’ </a:t>
            </a:r>
            <a:r>
              <a:rPr lang="en-GB" altLang="en-TZ" dirty="0">
                <a:solidFill>
                  <a:schemeClr val="tx1">
                    <a:lumMod val="75000"/>
                    <a:lumOff val="25000"/>
                  </a:schemeClr>
                </a:solidFill>
              </a:rPr>
              <a:t>(</a:t>
            </a:r>
            <a:r>
              <a:rPr lang="en-GB" altLang="en-TZ" dirty="0" err="1">
                <a:solidFill>
                  <a:schemeClr val="tx1">
                    <a:lumMod val="75000"/>
                    <a:lumOff val="25000"/>
                  </a:schemeClr>
                </a:solidFill>
              </a:rPr>
              <a:t>Sunan</a:t>
            </a:r>
            <a:r>
              <a:rPr lang="en-GB" altLang="en-TZ" dirty="0">
                <a:solidFill>
                  <a:schemeClr val="tx1">
                    <a:lumMod val="75000"/>
                    <a:lumOff val="25000"/>
                  </a:schemeClr>
                </a:solidFill>
              </a:rPr>
              <a:t> Abu Dawood vol 2, p314) </a:t>
            </a:r>
            <a:endParaRPr lang="en-GB" altLang="en-TZ" sz="4400" dirty="0">
              <a:solidFill>
                <a:schemeClr val="tx1">
                  <a:lumMod val="75000"/>
                  <a:lumOff val="25000"/>
                </a:schemeClr>
              </a:solidFill>
            </a:endParaRPr>
          </a:p>
          <a:p>
            <a:pPr fontAlgn="auto">
              <a:spcAft>
                <a:spcPts val="0"/>
              </a:spcAft>
              <a:buFont typeface="Wingdings 3" charset="2"/>
              <a:buChar char=""/>
              <a:defRPr/>
            </a:pPr>
            <a:endParaRPr lang="en-GB" altLang="en-TZ" sz="4400" dirty="0">
              <a:solidFill>
                <a:schemeClr val="tx1">
                  <a:lumMod val="75000"/>
                  <a:lumOff val="25000"/>
                </a:schemeClr>
              </a:solidFill>
            </a:endParaRPr>
          </a:p>
          <a:p>
            <a:pPr fontAlgn="auto">
              <a:spcAft>
                <a:spcPts val="0"/>
              </a:spcAft>
              <a:buFont typeface="Wingdings 3" charset="2"/>
              <a:buChar char=""/>
              <a:defRPr/>
            </a:pPr>
            <a:endParaRPr lang="en-TZ" altLang="en-TZ" sz="4400" dirty="0">
              <a:solidFill>
                <a:schemeClr val="tx1">
                  <a:lumMod val="75000"/>
                  <a:lumOff val="25000"/>
                </a:schemeClr>
              </a:solidFill>
            </a:endParaRPr>
          </a:p>
        </p:txBody>
      </p:sp>
      <p:sp>
        <p:nvSpPr>
          <p:cNvPr id="6" name="Title 1">
            <a:extLst>
              <a:ext uri="{FF2B5EF4-FFF2-40B4-BE49-F238E27FC236}">
                <a16:creationId xmlns:a16="http://schemas.microsoft.com/office/drawing/2014/main" id="{173856F8-F057-F027-0AE5-58327FDCEA36}"/>
              </a:ext>
            </a:extLst>
          </p:cNvPr>
          <p:cNvSpPr txBox="1">
            <a:spLocks/>
          </p:cNvSpPr>
          <p:nvPr/>
        </p:nvSpPr>
        <p:spPr>
          <a:xfrm>
            <a:off x="0" y="0"/>
            <a:ext cx="12192000" cy="1171575"/>
          </a:xfrm>
          <a:prstGeom prst="rect">
            <a:avLst/>
          </a:prstGeom>
          <a:solidFill>
            <a:schemeClr val="accent2">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dirty="0">
                <a:solidFill>
                  <a:srgbClr val="FFC000"/>
                </a:solidFill>
                <a:latin typeface="Book Antiqua" panose="02040602050305030304" pitchFamily="18" charset="0"/>
              </a:rPr>
              <a:t>Case for Creating Value Through Debt</a:t>
            </a:r>
            <a:endParaRPr lang="x-none" dirty="0">
              <a:solidFill>
                <a:srgbClr val="FFC000"/>
              </a:solidFill>
              <a:latin typeface="Book Antiqua" panose="0204060205030503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7C97459-1870-572D-C2B3-261D012D6483}"/>
              </a:ext>
            </a:extLst>
          </p:cNvPr>
          <p:cNvSpPr>
            <a:spLocks noGrp="1"/>
          </p:cNvSpPr>
          <p:nvPr>
            <p:ph type="title"/>
          </p:nvPr>
        </p:nvSpPr>
        <p:spPr>
          <a:xfrm>
            <a:off x="0" y="0"/>
            <a:ext cx="12192000" cy="1171575"/>
          </a:xfrm>
          <a:solidFill>
            <a:schemeClr val="accent2">
              <a:lumMod val="75000"/>
            </a:schemeClr>
          </a:solidFill>
        </p:spPr>
        <p:txBody>
          <a:bodyPr rtlCol="0"/>
          <a:lstStyle/>
          <a:p>
            <a:pPr algn="ctr" fontAlgn="auto">
              <a:spcAft>
                <a:spcPts val="0"/>
              </a:spcAft>
              <a:defRPr/>
            </a:pPr>
            <a:r>
              <a:rPr lang="en-US" dirty="0">
                <a:solidFill>
                  <a:srgbClr val="FFC000"/>
                </a:solidFill>
                <a:latin typeface="Book Antiqua" panose="02040602050305030304" pitchFamily="18" charset="0"/>
              </a:rPr>
              <a:t>Case for Creating Value Through Debt</a:t>
            </a:r>
            <a:endParaRPr lang="x-none" dirty="0">
              <a:solidFill>
                <a:srgbClr val="FFC000"/>
              </a:solidFill>
              <a:latin typeface="Book Antiqua" panose="02040602050305030304" pitchFamily="18" charset="0"/>
            </a:endParaRPr>
          </a:p>
        </p:txBody>
      </p:sp>
      <p:sp>
        <p:nvSpPr>
          <p:cNvPr id="3" name="Content Placeholder 2">
            <a:extLst>
              <a:ext uri="{FF2B5EF4-FFF2-40B4-BE49-F238E27FC236}">
                <a16:creationId xmlns:a16="http://schemas.microsoft.com/office/drawing/2014/main" id="{74CE4679-ABC9-BE8B-A5FE-43B3F8E0A4A7}"/>
              </a:ext>
            </a:extLst>
          </p:cNvPr>
          <p:cNvSpPr>
            <a:spLocks noGrp="1"/>
          </p:cNvSpPr>
          <p:nvPr>
            <p:ph idx="1"/>
          </p:nvPr>
        </p:nvSpPr>
        <p:spPr>
          <a:xfrm>
            <a:off x="406401" y="1459706"/>
            <a:ext cx="10537824" cy="4983957"/>
          </a:xfrm>
        </p:spPr>
        <p:txBody>
          <a:bodyPr rtlCol="0">
            <a:normAutofit/>
          </a:bodyPr>
          <a:lstStyle/>
          <a:p>
            <a:pPr marL="0" indent="0" fontAlgn="auto">
              <a:spcAft>
                <a:spcPts val="0"/>
              </a:spcAft>
              <a:buFont typeface="Arial" panose="020B0604020202020204" pitchFamily="34" charset="0"/>
              <a:buNone/>
              <a:defRPr/>
            </a:pPr>
            <a:r>
              <a:rPr lang="en-GB" dirty="0">
                <a:solidFill>
                  <a:schemeClr val="tx1">
                    <a:lumMod val="75000"/>
                    <a:lumOff val="25000"/>
                  </a:schemeClr>
                </a:solidFill>
              </a:rPr>
              <a:t>Sayyidina Abu Hurairah related that the Prophet SAW stated: </a:t>
            </a:r>
          </a:p>
          <a:p>
            <a:pPr marL="0" indent="0" algn="ctr" fontAlgn="auto">
              <a:spcAft>
                <a:spcPts val="0"/>
              </a:spcAft>
              <a:buFont typeface="Arial" panose="020B0604020202020204" pitchFamily="34" charset="0"/>
              <a:buNone/>
              <a:defRPr/>
            </a:pPr>
            <a:r>
              <a:rPr lang="en-GB" dirty="0">
                <a:solidFill>
                  <a:schemeClr val="tx1">
                    <a:lumMod val="75000"/>
                    <a:lumOff val="25000"/>
                  </a:schemeClr>
                </a:solidFill>
              </a:rPr>
              <a:t>‘</a:t>
            </a:r>
            <a:r>
              <a:rPr lang="en-GB" sz="4400" i="1" dirty="0">
                <a:solidFill>
                  <a:srgbClr val="0070C0"/>
                </a:solidFill>
              </a:rPr>
              <a:t>The person who takes wealth from people with the intention of repaying it, Allah will assist him in the repayment of that loan. The person who takes wealth from people with the intention of squandering it, Allah will cause him destruction</a:t>
            </a:r>
            <a:r>
              <a:rPr lang="en-GB" sz="4400" dirty="0">
                <a:solidFill>
                  <a:schemeClr val="tx1">
                    <a:lumMod val="75000"/>
                    <a:lumOff val="25000"/>
                  </a:schemeClr>
                </a:solidFill>
              </a:rPr>
              <a:t>.’ </a:t>
            </a:r>
            <a:endParaRPr lang="en-GB" dirty="0">
              <a:solidFill>
                <a:schemeClr val="tx1">
                  <a:lumMod val="75000"/>
                  <a:lumOff val="25000"/>
                </a:schemeClr>
              </a:solidFill>
            </a:endParaRPr>
          </a:p>
          <a:p>
            <a:pPr marL="0" indent="0" algn="ctr" fontAlgn="auto">
              <a:spcAft>
                <a:spcPts val="0"/>
              </a:spcAft>
              <a:buFont typeface="Arial" panose="020B0604020202020204" pitchFamily="34" charset="0"/>
              <a:buNone/>
              <a:defRPr/>
            </a:pPr>
            <a:r>
              <a:rPr lang="en-GB" sz="2400" dirty="0">
                <a:solidFill>
                  <a:schemeClr val="tx1">
                    <a:lumMod val="75000"/>
                    <a:lumOff val="25000"/>
                  </a:schemeClr>
                </a:solidFill>
              </a:rPr>
              <a:t>(Sahih Bukhari, Musnad Ahmed, vol 3, p285)</a:t>
            </a:r>
            <a:endParaRPr lang="x-none" sz="2400" dirty="0">
              <a:solidFill>
                <a:schemeClr val="tx1">
                  <a:lumMod val="75000"/>
                  <a:lumOff val="2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5211E04-F430-016C-0FE9-8167C4839387}"/>
              </a:ext>
            </a:extLst>
          </p:cNvPr>
          <p:cNvSpPr>
            <a:spLocks noGrp="1"/>
          </p:cNvSpPr>
          <p:nvPr>
            <p:ph type="title"/>
          </p:nvPr>
        </p:nvSpPr>
        <p:spPr>
          <a:xfrm>
            <a:off x="0" y="0"/>
            <a:ext cx="12192000" cy="1171575"/>
          </a:xfrm>
          <a:solidFill>
            <a:schemeClr val="accent2">
              <a:lumMod val="75000"/>
            </a:schemeClr>
          </a:solidFill>
        </p:spPr>
        <p:txBody>
          <a:bodyPr rtlCol="0">
            <a:noAutofit/>
          </a:bodyPr>
          <a:lstStyle/>
          <a:p>
            <a:pPr algn="ctr" fontAlgn="auto">
              <a:spcAft>
                <a:spcPts val="0"/>
              </a:spcAft>
              <a:defRPr/>
            </a:pPr>
            <a:r>
              <a:rPr lang="en-US" sz="3600" dirty="0">
                <a:solidFill>
                  <a:srgbClr val="FFC000"/>
                </a:solidFill>
                <a:latin typeface="Book Antiqua" panose="02040602050305030304" pitchFamily="18" charset="0"/>
              </a:rPr>
              <a:t>Case for Creating Value Through debt: ‘</a:t>
            </a:r>
            <a:r>
              <a:rPr lang="en-US" sz="3600" dirty="0" err="1">
                <a:solidFill>
                  <a:srgbClr val="FFC000"/>
                </a:solidFill>
                <a:latin typeface="Book Antiqua" panose="02040602050305030304" pitchFamily="18" charset="0"/>
              </a:rPr>
              <a:t>Hukmu</a:t>
            </a:r>
            <a:r>
              <a:rPr lang="en-US" sz="3600" dirty="0">
                <a:solidFill>
                  <a:srgbClr val="FFC000"/>
                </a:solidFill>
                <a:latin typeface="Book Antiqua" panose="02040602050305030304" pitchFamily="18" charset="0"/>
              </a:rPr>
              <a:t> </a:t>
            </a:r>
            <a:r>
              <a:rPr lang="en-US" sz="3600" dirty="0" err="1">
                <a:solidFill>
                  <a:srgbClr val="FFC000"/>
                </a:solidFill>
                <a:latin typeface="Book Antiqua" panose="02040602050305030304" pitchFamily="18" charset="0"/>
              </a:rPr>
              <a:t>Taklif</a:t>
            </a:r>
            <a:r>
              <a:rPr lang="en-US" sz="3600" dirty="0">
                <a:solidFill>
                  <a:srgbClr val="FFC000"/>
                </a:solidFill>
                <a:latin typeface="Book Antiqua" panose="02040602050305030304" pitchFamily="18" charset="0"/>
              </a:rPr>
              <a:t> </a:t>
            </a:r>
            <a:endParaRPr lang="x-none" sz="3600" dirty="0">
              <a:solidFill>
                <a:srgbClr val="FFC000"/>
              </a:solidFill>
              <a:latin typeface="Book Antiqua" panose="02040602050305030304" pitchFamily="18" charset="0"/>
            </a:endParaRPr>
          </a:p>
        </p:txBody>
      </p:sp>
      <p:graphicFrame>
        <p:nvGraphicFramePr>
          <p:cNvPr id="4" name="Content Placeholder 3">
            <a:extLst>
              <a:ext uri="{FF2B5EF4-FFF2-40B4-BE49-F238E27FC236}">
                <a16:creationId xmlns:a16="http://schemas.microsoft.com/office/drawing/2014/main" id="{E48616B2-6B91-B16A-0641-3BD06167E73B}"/>
              </a:ext>
            </a:extLst>
          </p:cNvPr>
          <p:cNvGraphicFramePr>
            <a:graphicFrameLocks noGrp="1"/>
          </p:cNvGraphicFramePr>
          <p:nvPr>
            <p:ph idx="1"/>
            <p:extLst>
              <p:ext uri="{D42A27DB-BD31-4B8C-83A1-F6EECF244321}">
                <p14:modId xmlns:p14="http://schemas.microsoft.com/office/powerpoint/2010/main" val="4288584474"/>
              </p:ext>
            </p:extLst>
          </p:nvPr>
        </p:nvGraphicFramePr>
        <p:xfrm>
          <a:off x="128587" y="1171575"/>
          <a:ext cx="12063413" cy="6247772"/>
        </p:xfrm>
        <a:graphic>
          <a:graphicData uri="http://schemas.openxmlformats.org/drawingml/2006/table">
            <a:tbl>
              <a:tblPr firstRow="1" firstCol="1" bandRow="1">
                <a:tableStyleId>{5C22544A-7EE6-4342-B048-85BDC9FD1C3A}</a:tableStyleId>
              </a:tblPr>
              <a:tblGrid>
                <a:gridCol w="4318000">
                  <a:extLst>
                    <a:ext uri="{9D8B030D-6E8A-4147-A177-3AD203B41FA5}">
                      <a16:colId xmlns:a16="http://schemas.microsoft.com/office/drawing/2014/main" val="20000"/>
                    </a:ext>
                  </a:extLst>
                </a:gridCol>
                <a:gridCol w="7745413">
                  <a:extLst>
                    <a:ext uri="{9D8B030D-6E8A-4147-A177-3AD203B41FA5}">
                      <a16:colId xmlns:a16="http://schemas.microsoft.com/office/drawing/2014/main" val="20001"/>
                    </a:ext>
                  </a:extLst>
                </a:gridCol>
              </a:tblGrid>
              <a:tr h="243838">
                <a:tc>
                  <a:txBody>
                    <a:bodyPr/>
                    <a:lstStyle/>
                    <a:p>
                      <a:r>
                        <a:rPr lang="x-none" sz="1800" b="1">
                          <a:effectLst/>
                          <a:latin typeface="+mn-lt"/>
                        </a:rPr>
                        <a:t>Classification of Commandment</a:t>
                      </a:r>
                      <a:endParaRPr lang="x-none" sz="1800" b="1">
                        <a:effectLst/>
                        <a:latin typeface="+mn-lt"/>
                        <a:ea typeface="Calibri" panose="020F0502020204030204" pitchFamily="34" charset="0"/>
                        <a:cs typeface="Times New Roman" panose="02020603050405020304" pitchFamily="18" charset="0"/>
                      </a:endParaRPr>
                    </a:p>
                  </a:txBody>
                  <a:tcPr marL="60435" marR="60435" marT="0" marB="0">
                    <a:solidFill>
                      <a:schemeClr val="accent2">
                        <a:lumMod val="75000"/>
                      </a:schemeClr>
                    </a:solidFill>
                  </a:tcPr>
                </a:tc>
                <a:tc>
                  <a:txBody>
                    <a:bodyPr/>
                    <a:lstStyle/>
                    <a:p>
                      <a:r>
                        <a:rPr lang="x-none" sz="1800" b="1">
                          <a:effectLst/>
                        </a:rPr>
                        <a:t>Description</a:t>
                      </a:r>
                      <a:endParaRPr lang="x-none" sz="1800" b="1">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solidFill>
                      <a:schemeClr val="accent4"/>
                    </a:solidFill>
                  </a:tcPr>
                </a:tc>
                <a:extLst>
                  <a:ext uri="{0D108BD9-81ED-4DB2-BD59-A6C34878D82A}">
                    <a16:rowId xmlns:a16="http://schemas.microsoft.com/office/drawing/2014/main" val="10000"/>
                  </a:ext>
                </a:extLst>
              </a:tr>
              <a:tr h="487675">
                <a:tc>
                  <a:txBody>
                    <a:bodyPr/>
                    <a:lstStyle/>
                    <a:p>
                      <a:r>
                        <a:rPr lang="x-none" sz="1800" b="1" dirty="0">
                          <a:effectLst/>
                          <a:latin typeface="+mn-lt"/>
                        </a:rPr>
                        <a:t>Wajib (obligatory)</a:t>
                      </a:r>
                      <a:endParaRPr lang="x-none" sz="1800" b="1" dirty="0">
                        <a:effectLst/>
                        <a:latin typeface="+mn-lt"/>
                        <a:ea typeface="Calibri" panose="020F0502020204030204" pitchFamily="34" charset="0"/>
                        <a:cs typeface="Times New Roman" panose="02020603050405020304" pitchFamily="18" charset="0"/>
                      </a:endParaRPr>
                    </a:p>
                  </a:txBody>
                  <a:tcPr marL="60435" marR="60435" marT="0" marB="0">
                    <a:solidFill>
                      <a:schemeClr val="accent2">
                        <a:lumMod val="75000"/>
                      </a:schemeClr>
                    </a:solidFill>
                  </a:tcPr>
                </a:tc>
                <a:tc>
                  <a:txBody>
                    <a:bodyPr/>
                    <a:lstStyle/>
                    <a:p>
                      <a:r>
                        <a:rPr lang="x-none" sz="1800" b="1">
                          <a:effectLst/>
                        </a:rPr>
                        <a:t>The term wajib means an act the performance of which is obligatory for the subject </a:t>
                      </a:r>
                      <a:endParaRPr lang="x-none" sz="1800" b="1">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solidFill>
                      <a:schemeClr val="accent4"/>
                    </a:solidFill>
                  </a:tcPr>
                </a:tc>
                <a:extLst>
                  <a:ext uri="{0D108BD9-81ED-4DB2-BD59-A6C34878D82A}">
                    <a16:rowId xmlns:a16="http://schemas.microsoft.com/office/drawing/2014/main" val="10001"/>
                  </a:ext>
                </a:extLst>
              </a:tr>
              <a:tr h="1452888">
                <a:tc>
                  <a:txBody>
                    <a:bodyPr/>
                    <a:lstStyle/>
                    <a:p>
                      <a:r>
                        <a:rPr lang="x-none" sz="1800" b="1" dirty="0">
                          <a:effectLst/>
                          <a:latin typeface="+mn-lt"/>
                        </a:rPr>
                        <a:t>Mandub (recommended) Mandub is defined as a demand by Allah (SWT). for the commission of an act without making it binding and without assigning any blame for its omission. </a:t>
                      </a:r>
                      <a:endParaRPr lang="x-none" sz="1800" b="1" dirty="0">
                        <a:effectLst/>
                        <a:latin typeface="+mn-lt"/>
                        <a:ea typeface="Calibri" panose="020F0502020204030204" pitchFamily="34" charset="0"/>
                        <a:cs typeface="Times New Roman" panose="02020603050405020304" pitchFamily="18" charset="0"/>
                      </a:endParaRPr>
                    </a:p>
                  </a:txBody>
                  <a:tcPr marL="60435" marR="60435" marT="0" marB="0">
                    <a:solidFill>
                      <a:schemeClr val="accent2">
                        <a:lumMod val="75000"/>
                      </a:schemeClr>
                    </a:solidFill>
                  </a:tcPr>
                </a:tc>
                <a:tc>
                  <a:txBody>
                    <a:bodyPr/>
                    <a:lstStyle/>
                    <a:p>
                      <a:r>
                        <a:rPr lang="x-none" sz="1800" b="1" dirty="0">
                          <a:effectLst/>
                        </a:rPr>
                        <a:t>Mandub is defined as a demand by Allah (SWT). for the commission of an act without making it binding and without assigning any blame for its omission. The rule for mandub is that for doing so there is reward (thawab) for the doer, while omitting it entails no penalty such as giving charity to the others</a:t>
                      </a:r>
                    </a:p>
                    <a:p>
                      <a:r>
                        <a:rPr lang="x-none" sz="1800" b="1" dirty="0">
                          <a:effectLst/>
                        </a:rPr>
                        <a:t> </a:t>
                      </a:r>
                      <a:endParaRPr lang="x-non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solidFill>
                      <a:schemeClr val="accent4"/>
                    </a:solidFill>
                  </a:tcPr>
                </a:tc>
                <a:extLst>
                  <a:ext uri="{0D108BD9-81ED-4DB2-BD59-A6C34878D82A}">
                    <a16:rowId xmlns:a16="http://schemas.microsoft.com/office/drawing/2014/main" val="10002"/>
                  </a:ext>
                </a:extLst>
              </a:tr>
              <a:tr h="1463026">
                <a:tc>
                  <a:txBody>
                    <a:bodyPr/>
                    <a:lstStyle/>
                    <a:p>
                      <a:r>
                        <a:rPr lang="x-none" sz="1800" b="1" dirty="0">
                          <a:effectLst/>
                          <a:latin typeface="+mn-lt"/>
                        </a:rPr>
                        <a:t>Haram (prohibited / unlawful) Haram is defined as one which omission is required by Allah (SWT) in binding and certain terms. An example of prohibited act (haram) is the misappropriation of another‟s wealth.</a:t>
                      </a:r>
                      <a:endParaRPr lang="x-none" sz="1800" b="1" dirty="0">
                        <a:effectLst/>
                        <a:latin typeface="+mn-lt"/>
                        <a:ea typeface="Calibri" panose="020F0502020204030204" pitchFamily="34" charset="0"/>
                        <a:cs typeface="Times New Roman" panose="02020603050405020304" pitchFamily="18" charset="0"/>
                      </a:endParaRPr>
                    </a:p>
                  </a:txBody>
                  <a:tcPr marL="60435" marR="60435" marT="0" marB="0">
                    <a:solidFill>
                      <a:schemeClr val="accent2">
                        <a:lumMod val="75000"/>
                      </a:schemeClr>
                    </a:solidFill>
                  </a:tcPr>
                </a:tc>
                <a:tc>
                  <a:txBody>
                    <a:bodyPr/>
                    <a:lstStyle/>
                    <a:p>
                      <a:r>
                        <a:rPr lang="x-none" sz="1800" b="1" dirty="0">
                          <a:effectLst/>
                        </a:rPr>
                        <a:t>Haram is defined as one which omission is required by Allah (SWT) in binding and certain terms. An example of prohibited act (haram) is the misappropriation of another‟s wealth. </a:t>
                      </a:r>
                    </a:p>
                    <a:p>
                      <a:r>
                        <a:rPr lang="x-none" sz="1800" b="1" dirty="0">
                          <a:effectLst/>
                        </a:rPr>
                        <a:t> </a:t>
                      </a:r>
                      <a:endParaRPr lang="x-non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solidFill>
                      <a:schemeClr val="accent4"/>
                    </a:solidFill>
                  </a:tcPr>
                </a:tc>
                <a:extLst>
                  <a:ext uri="{0D108BD9-81ED-4DB2-BD59-A6C34878D82A}">
                    <a16:rowId xmlns:a16="http://schemas.microsoft.com/office/drawing/2014/main" val="10003"/>
                  </a:ext>
                </a:extLst>
              </a:tr>
              <a:tr h="976181">
                <a:tc>
                  <a:txBody>
                    <a:bodyPr/>
                    <a:lstStyle/>
                    <a:p>
                      <a:r>
                        <a:rPr lang="x-none" sz="1800" b="1" dirty="0">
                          <a:effectLst/>
                          <a:latin typeface="+mn-lt"/>
                        </a:rPr>
                        <a:t>Makruh (reprehensible or disapproved)</a:t>
                      </a:r>
                    </a:p>
                    <a:p>
                      <a:r>
                        <a:rPr lang="x-none" sz="1800" b="1" dirty="0">
                          <a:effectLst/>
                          <a:latin typeface="+mn-lt"/>
                        </a:rPr>
                        <a:t> </a:t>
                      </a:r>
                      <a:endParaRPr lang="x-none" sz="1800" b="1" dirty="0">
                        <a:effectLst/>
                        <a:latin typeface="+mn-lt"/>
                        <a:ea typeface="Calibri" panose="020F0502020204030204" pitchFamily="34" charset="0"/>
                        <a:cs typeface="Times New Roman" panose="02020603050405020304" pitchFamily="18" charset="0"/>
                      </a:endParaRPr>
                    </a:p>
                  </a:txBody>
                  <a:tcPr marL="60435" marR="60435" marT="0" marB="0">
                    <a:solidFill>
                      <a:schemeClr val="accent2">
                        <a:lumMod val="75000"/>
                      </a:schemeClr>
                    </a:solidFill>
                  </a:tcPr>
                </a:tc>
                <a:tc>
                  <a:txBody>
                    <a:bodyPr/>
                    <a:lstStyle/>
                    <a:p>
                      <a:r>
                        <a:rPr lang="x-none" sz="1800" b="1" dirty="0">
                          <a:effectLst/>
                        </a:rPr>
                        <a:t>Makruh is defined as one which omission is demanded by Allah (SWT) in non-binding terms. An example of reprehensible act (makruh) such as debt which is not documented (unrecorded). </a:t>
                      </a:r>
                    </a:p>
                  </a:txBody>
                  <a:tcPr marL="60435" marR="60435" marT="0" marB="0">
                    <a:solidFill>
                      <a:schemeClr val="accent4"/>
                    </a:solidFill>
                  </a:tcPr>
                </a:tc>
                <a:extLst>
                  <a:ext uri="{0D108BD9-81ED-4DB2-BD59-A6C34878D82A}">
                    <a16:rowId xmlns:a16="http://schemas.microsoft.com/office/drawing/2014/main" val="10004"/>
                  </a:ext>
                </a:extLst>
              </a:tr>
              <a:tr h="1532717">
                <a:tc>
                  <a:txBody>
                    <a:bodyPr/>
                    <a:lstStyle/>
                    <a:p>
                      <a:r>
                        <a:rPr lang="en-US" sz="1800" b="1" dirty="0">
                          <a:effectLst/>
                          <a:latin typeface="+mn-lt"/>
                        </a:rPr>
                        <a:t>Mubah</a:t>
                      </a:r>
                      <a:endParaRPr lang="x-none" sz="1800" b="1" dirty="0">
                        <a:effectLst/>
                        <a:latin typeface="+mn-lt"/>
                        <a:ea typeface="Calibri" panose="020F0502020204030204" pitchFamily="34" charset="0"/>
                        <a:cs typeface="Times New Roman" panose="02020603050405020304" pitchFamily="18" charset="0"/>
                      </a:endParaRPr>
                    </a:p>
                  </a:txBody>
                  <a:tcPr marL="60435" marR="60435" marT="0" marB="0">
                    <a:solidFill>
                      <a:schemeClr val="accent2">
                        <a:lumMod val="75000"/>
                      </a:schemeClr>
                    </a:solidFill>
                  </a:tcPr>
                </a:tc>
                <a:tc>
                  <a:txBody>
                    <a:bodyPr/>
                    <a:lstStyle/>
                    <a:p>
                      <a:r>
                        <a:rPr lang="x-none" sz="1800" b="1" dirty="0">
                          <a:effectLst/>
                        </a:rPr>
                        <a:t>Mubah or permissible act is one in which Allah (SWT) has granted a choice of commission and omission, without blame or praise for omission or commission. According to this principle, all contracts and transactions are permissible, unless there is evidence indicating otherwise</a:t>
                      </a:r>
                    </a:p>
                    <a:p>
                      <a:r>
                        <a:rPr lang="x-none" sz="1800" b="1" dirty="0">
                          <a:effectLst/>
                        </a:rPr>
                        <a:t> </a:t>
                      </a:r>
                      <a:endParaRPr lang="x-non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solidFill>
                      <a:schemeClr val="accent4"/>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C6CDE-74D3-4E76-935E-FD1F62594450}"/>
              </a:ext>
            </a:extLst>
          </p:cNvPr>
          <p:cNvSpPr>
            <a:spLocks noGrp="1"/>
          </p:cNvSpPr>
          <p:nvPr>
            <p:ph type="title"/>
          </p:nvPr>
        </p:nvSpPr>
        <p:spPr>
          <a:xfrm>
            <a:off x="0" y="160338"/>
            <a:ext cx="12072938" cy="1325562"/>
          </a:xfrm>
          <a:solidFill>
            <a:schemeClr val="accent2">
              <a:lumMod val="75000"/>
            </a:schemeClr>
          </a:solidFill>
        </p:spPr>
        <p:txBody>
          <a:bodyPr rtlCol="0"/>
          <a:lstStyle/>
          <a:p>
            <a:pPr fontAlgn="auto">
              <a:spcAft>
                <a:spcPts val="0"/>
              </a:spcAft>
              <a:defRPr/>
            </a:pPr>
            <a:r>
              <a:rPr lang="x-none" b="1" dirty="0">
                <a:solidFill>
                  <a:srgbClr val="FFC000"/>
                </a:solidFill>
              </a:rPr>
              <a:t> </a:t>
            </a:r>
            <a:r>
              <a:rPr lang="en-US" b="1" dirty="0">
                <a:solidFill>
                  <a:srgbClr val="FFC000"/>
                </a:solidFill>
                <a:latin typeface="Book Antiqua" panose="02040602050305030304" pitchFamily="18" charset="0"/>
              </a:rPr>
              <a:t>Caveat: on Debt</a:t>
            </a:r>
            <a:endParaRPr lang="x-none" b="1" dirty="0">
              <a:solidFill>
                <a:srgbClr val="FFC000"/>
              </a:solidFill>
              <a:latin typeface="Book Antiqua" panose="02040602050305030304" pitchFamily="18" charset="0"/>
            </a:endParaRPr>
          </a:p>
        </p:txBody>
      </p:sp>
      <p:sp>
        <p:nvSpPr>
          <p:cNvPr id="3" name="Content Placeholder 2">
            <a:extLst>
              <a:ext uri="{FF2B5EF4-FFF2-40B4-BE49-F238E27FC236}">
                <a16:creationId xmlns:a16="http://schemas.microsoft.com/office/drawing/2014/main" id="{B844DA31-1E04-1CAC-3DAD-9FD5933C1FD3}"/>
              </a:ext>
            </a:extLst>
          </p:cNvPr>
          <p:cNvSpPr>
            <a:spLocks noGrp="1"/>
          </p:cNvSpPr>
          <p:nvPr>
            <p:ph idx="1"/>
          </p:nvPr>
        </p:nvSpPr>
        <p:spPr>
          <a:xfrm>
            <a:off x="300038" y="1825625"/>
            <a:ext cx="11772900" cy="4667250"/>
          </a:xfrm>
        </p:spPr>
        <p:txBody>
          <a:bodyPr rtlCol="0">
            <a:normAutofit lnSpcReduction="10000"/>
          </a:bodyPr>
          <a:lstStyle/>
          <a:p>
            <a:pPr fontAlgn="auto">
              <a:spcAft>
                <a:spcPts val="0"/>
              </a:spcAft>
              <a:buFont typeface="Wingdings 3" charset="2"/>
              <a:buChar char=""/>
              <a:defRPr/>
            </a:pPr>
            <a:r>
              <a:rPr lang="en-GB" sz="3200" dirty="0">
                <a:solidFill>
                  <a:schemeClr val="tx1">
                    <a:lumMod val="75000"/>
                    <a:lumOff val="25000"/>
                  </a:schemeClr>
                </a:solidFill>
              </a:rPr>
              <a:t>The Prophet stated: ‘The individual who has the means to repay a loan but does not do so, this is oppression.’ </a:t>
            </a:r>
            <a:r>
              <a:rPr lang="en-GB" sz="3600" dirty="0">
                <a:solidFill>
                  <a:schemeClr val="tx1">
                    <a:lumMod val="75000"/>
                    <a:lumOff val="25000"/>
                  </a:schemeClr>
                </a:solidFill>
              </a:rPr>
              <a:t>(Sahih Bukhari, vol 1, p323) </a:t>
            </a:r>
            <a:endParaRPr lang="en-GB" sz="3200" dirty="0">
              <a:solidFill>
                <a:schemeClr val="tx1">
                  <a:lumMod val="75000"/>
                  <a:lumOff val="25000"/>
                </a:schemeClr>
              </a:solidFill>
            </a:endParaRPr>
          </a:p>
          <a:p>
            <a:pPr fontAlgn="auto">
              <a:spcAft>
                <a:spcPts val="0"/>
              </a:spcAft>
              <a:buFont typeface="Wingdings 3" charset="2"/>
              <a:buChar char=""/>
              <a:defRPr/>
            </a:pPr>
            <a:r>
              <a:rPr lang="en-GB" sz="2400" dirty="0">
                <a:solidFill>
                  <a:schemeClr val="tx1">
                    <a:lumMod val="75000"/>
                    <a:lumOff val="25000"/>
                  </a:schemeClr>
                </a:solidFill>
              </a:rPr>
              <a:t>Sayyidina Abu Hurairah related that the Prophet stated:</a:t>
            </a:r>
          </a:p>
          <a:p>
            <a:pPr marL="0" indent="0" algn="ctr" fontAlgn="auto">
              <a:spcAft>
                <a:spcPts val="0"/>
              </a:spcAft>
              <a:buFont typeface="Arial" panose="020B0604020202020204" pitchFamily="34" charset="0"/>
              <a:buNone/>
              <a:defRPr/>
            </a:pPr>
            <a:r>
              <a:rPr lang="en-GB" sz="3200" dirty="0">
                <a:solidFill>
                  <a:schemeClr val="tx1">
                    <a:lumMod val="75000"/>
                    <a:lumOff val="25000"/>
                  </a:schemeClr>
                </a:solidFill>
              </a:rPr>
              <a:t> ‘</a:t>
            </a:r>
            <a:r>
              <a:rPr lang="en-GB" sz="5400" b="1" i="1" dirty="0">
                <a:solidFill>
                  <a:srgbClr val="0070C0"/>
                </a:solidFill>
              </a:rPr>
              <a:t>The believer’s soul is withheld until the repayment of his debt’. </a:t>
            </a:r>
            <a:r>
              <a:rPr lang="en-GB" sz="2400" dirty="0">
                <a:solidFill>
                  <a:schemeClr val="tx1">
                    <a:lumMod val="75000"/>
                    <a:lumOff val="25000"/>
                  </a:schemeClr>
                </a:solidFill>
              </a:rPr>
              <a:t>(</a:t>
            </a:r>
            <a:r>
              <a:rPr lang="en-GB" sz="2400" dirty="0" err="1">
                <a:solidFill>
                  <a:schemeClr val="tx1">
                    <a:lumMod val="75000"/>
                    <a:lumOff val="25000"/>
                  </a:schemeClr>
                </a:solidFill>
              </a:rPr>
              <a:t>Musnad</a:t>
            </a:r>
            <a:r>
              <a:rPr lang="en-GB" sz="2400" dirty="0">
                <a:solidFill>
                  <a:schemeClr val="tx1">
                    <a:lumMod val="75000"/>
                    <a:lumOff val="25000"/>
                  </a:schemeClr>
                </a:solidFill>
              </a:rPr>
              <a:t> Ahmad, vol 3, p442) </a:t>
            </a:r>
          </a:p>
          <a:p>
            <a:pPr marL="0" indent="0" algn="ctr" fontAlgn="auto">
              <a:spcAft>
                <a:spcPts val="0"/>
              </a:spcAft>
              <a:buFont typeface="Arial" panose="020B0604020202020204" pitchFamily="34" charset="0"/>
              <a:buNone/>
              <a:defRPr/>
            </a:pPr>
            <a:r>
              <a:rPr lang="en-GB" dirty="0">
                <a:solidFill>
                  <a:schemeClr val="tx1">
                    <a:lumMod val="75000"/>
                    <a:lumOff val="25000"/>
                  </a:schemeClr>
                </a:solidFill>
              </a:rPr>
              <a:t>Shaykh Ahmed Abdul </a:t>
            </a:r>
            <a:r>
              <a:rPr lang="en-GB" dirty="0" err="1">
                <a:solidFill>
                  <a:schemeClr val="tx1">
                    <a:lumMod val="75000"/>
                    <a:lumOff val="25000"/>
                  </a:schemeClr>
                </a:solidFill>
              </a:rPr>
              <a:t>Rahman</a:t>
            </a:r>
            <a:r>
              <a:rPr lang="en-GB" dirty="0">
                <a:solidFill>
                  <a:schemeClr val="tx1">
                    <a:lumMod val="75000"/>
                    <a:lumOff val="25000"/>
                  </a:schemeClr>
                </a:solidFill>
              </a:rPr>
              <a:t> al </a:t>
            </a:r>
            <a:r>
              <a:rPr lang="en-GB" dirty="0" err="1">
                <a:solidFill>
                  <a:schemeClr val="tx1">
                    <a:lumMod val="75000"/>
                    <a:lumOff val="25000"/>
                  </a:schemeClr>
                </a:solidFill>
              </a:rPr>
              <a:t>Banaa</a:t>
            </a:r>
            <a:r>
              <a:rPr lang="en-GB" dirty="0">
                <a:solidFill>
                  <a:schemeClr val="tx1">
                    <a:lumMod val="75000"/>
                    <a:lumOff val="25000"/>
                  </a:schemeClr>
                </a:solidFill>
              </a:rPr>
              <a:t> </a:t>
            </a:r>
            <a:r>
              <a:rPr lang="ar-AE" dirty="0">
                <a:solidFill>
                  <a:schemeClr val="tx1">
                    <a:lumMod val="75000"/>
                    <a:lumOff val="25000"/>
                  </a:schemeClr>
                </a:solidFill>
              </a:rPr>
              <a:t>االله رحمه </a:t>
            </a:r>
            <a:r>
              <a:rPr lang="en-US" dirty="0">
                <a:solidFill>
                  <a:schemeClr val="tx1">
                    <a:lumMod val="75000"/>
                    <a:lumOff val="25000"/>
                  </a:schemeClr>
                </a:solidFill>
              </a:rPr>
              <a:t> </a:t>
            </a:r>
            <a:r>
              <a:rPr lang="en-GB" dirty="0">
                <a:solidFill>
                  <a:schemeClr val="tx1">
                    <a:lumMod val="75000"/>
                    <a:lumOff val="25000"/>
                  </a:schemeClr>
                </a:solidFill>
              </a:rPr>
              <a:t>has explained in regards to the above </a:t>
            </a:r>
            <a:r>
              <a:rPr lang="en-GB" sz="3200" dirty="0">
                <a:solidFill>
                  <a:srgbClr val="0070C0"/>
                </a:solidFill>
              </a:rPr>
              <a:t>‘This implicates that the soul does not reach Heaven until the appointed debt is repaid</a:t>
            </a:r>
            <a:r>
              <a:rPr lang="en-GB" sz="2400" dirty="0">
                <a:solidFill>
                  <a:srgbClr val="0070C0"/>
                </a:solidFill>
              </a:rPr>
              <a:t>.’</a:t>
            </a:r>
            <a:r>
              <a:rPr lang="en-GB" sz="2400" dirty="0">
                <a:solidFill>
                  <a:schemeClr val="tx1">
                    <a:lumMod val="75000"/>
                    <a:lumOff val="25000"/>
                  </a:schemeClr>
                </a:solidFill>
              </a:rPr>
              <a:t> (Al Fathul Rabbani, vol 15, p91)</a:t>
            </a:r>
            <a:endParaRPr lang="x-none" sz="3200" dirty="0">
              <a:solidFill>
                <a:schemeClr val="tx1">
                  <a:lumMod val="75000"/>
                  <a:lumOff val="2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17B42-BDAA-5528-43EC-903C7115A62C}"/>
              </a:ext>
            </a:extLst>
          </p:cNvPr>
          <p:cNvSpPr>
            <a:spLocks noGrp="1"/>
          </p:cNvSpPr>
          <p:nvPr>
            <p:ph type="title"/>
          </p:nvPr>
        </p:nvSpPr>
        <p:spPr/>
        <p:txBody>
          <a:bodyPr>
            <a:normAutofit fontScale="90000"/>
          </a:bodyPr>
          <a:lstStyle/>
          <a:p>
            <a:r>
              <a:rPr lang="en-GB" dirty="0">
                <a:latin typeface="Book Antiqua" panose="02040602050305030304" pitchFamily="18" charset="0"/>
              </a:rPr>
              <a:t>Shari’ah C</a:t>
            </a:r>
            <a:r>
              <a:rPr lang="en-TZ" dirty="0">
                <a:latin typeface="Book Antiqua" panose="02040602050305030304" pitchFamily="18" charset="0"/>
              </a:rPr>
              <a:t>aveat:  Pay the debt exteded to you because…. </a:t>
            </a:r>
            <a:r>
              <a:rPr lang="en-GB" dirty="0">
                <a:latin typeface="Book Antiqua" panose="02040602050305030304" pitchFamily="18" charset="0"/>
              </a:rPr>
              <a:t>T</a:t>
            </a:r>
            <a:r>
              <a:rPr lang="en-TZ" dirty="0">
                <a:latin typeface="Book Antiqua" panose="02040602050305030304" pitchFamily="18" charset="0"/>
              </a:rPr>
              <a:t>he lender has fullfiled his duty, he has not betryed you !!!</a:t>
            </a:r>
          </a:p>
        </p:txBody>
      </p:sp>
      <p:sp>
        <p:nvSpPr>
          <p:cNvPr id="3" name="Content Placeholder 2">
            <a:extLst>
              <a:ext uri="{FF2B5EF4-FFF2-40B4-BE49-F238E27FC236}">
                <a16:creationId xmlns:a16="http://schemas.microsoft.com/office/drawing/2014/main" id="{C19AC044-FE4E-36FA-B735-AD38FEF4986F}"/>
              </a:ext>
            </a:extLst>
          </p:cNvPr>
          <p:cNvSpPr>
            <a:spLocks noGrp="1"/>
          </p:cNvSpPr>
          <p:nvPr>
            <p:ph idx="1"/>
          </p:nvPr>
        </p:nvSpPr>
        <p:spPr>
          <a:xfrm>
            <a:off x="609579" y="2377426"/>
            <a:ext cx="11201441" cy="3432690"/>
          </a:xfrm>
        </p:spPr>
        <p:txBody>
          <a:bodyPr>
            <a:normAutofit/>
          </a:bodyPr>
          <a:lstStyle/>
          <a:p>
            <a:pPr marL="0" indent="0">
              <a:buNone/>
            </a:pPr>
            <a:r>
              <a:rPr lang="en-US" sz="2400" dirty="0"/>
              <a:t> </a:t>
            </a:r>
            <a:r>
              <a:rPr lang="ar-AE" sz="2400" dirty="0"/>
              <a:t>د</a:t>
            </a:r>
            <a:r>
              <a:rPr lang="en-US" sz="2400" dirty="0"/>
              <a:t> </a:t>
            </a:r>
            <a:r>
              <a:rPr lang="ar-AE" sz="2400" dirty="0"/>
              <a:t>ثَنَا مُحَمَّدُ بْنُ الْعَلاَءِ، وَأَحْمَدُ بْنُ إِبْرَاهِيمَ، قَال</a:t>
            </a:r>
            <a:r>
              <a:rPr lang="ar-AE" sz="3200" dirty="0"/>
              <a:t>اَ حَدَّثَنَا طَلْقُ بْنُ غَنَّامٍ، عَنْ ﷺ)</a:t>
            </a:r>
            <a:r>
              <a:rPr lang="en-US" sz="3200" dirty="0"/>
              <a:t>(</a:t>
            </a:r>
            <a:r>
              <a:rPr lang="ar-AE" sz="3200" dirty="0"/>
              <a:t> شَرِيكٍ، - قَالَ ابْنُ الْعَلاَءِ وَقَيْسٍ - عَنْ أَبِي حُصَيْنٍ، </a:t>
            </a:r>
            <a:r>
              <a:rPr lang="ar-AE" sz="5400" dirty="0"/>
              <a:t>عَنْ </a:t>
            </a:r>
            <a:r>
              <a:rPr lang="ar-AE" sz="3600" dirty="0"/>
              <a:t>أَبِي صَالِحٍ، </a:t>
            </a:r>
            <a:r>
              <a:rPr lang="ar-AE" sz="5400" dirty="0">
                <a:solidFill>
                  <a:srgbClr val="FF0000"/>
                </a:solidFill>
              </a:rPr>
              <a:t>عَنْ أَبِي هُرَيْرَةَ، قَالَ قَالَ رَسُولُ اللَّهِ صلى الله عليه وسلم ‏ "‏ </a:t>
            </a:r>
            <a:r>
              <a:rPr lang="ar-AE" sz="5400" u="sng" dirty="0">
                <a:solidFill>
                  <a:srgbClr val="FF0000"/>
                </a:solidFill>
              </a:rPr>
              <a:t>أَدِّ الأَمَانَةَ </a:t>
            </a:r>
            <a:r>
              <a:rPr lang="ar-AE" sz="5400" dirty="0">
                <a:solidFill>
                  <a:srgbClr val="FF0000"/>
                </a:solidFill>
              </a:rPr>
              <a:t>إِلَى مَنِ ائْتَمَنَكَ وَلاَ تَخُنْ مَنْ خَانَكَ ‏"</a:t>
            </a:r>
            <a:endParaRPr lang="en-TZ" sz="3200" dirty="0">
              <a:solidFill>
                <a:srgbClr val="FF0000"/>
              </a:solidFill>
            </a:endParaRPr>
          </a:p>
        </p:txBody>
      </p:sp>
      <p:sp>
        <p:nvSpPr>
          <p:cNvPr id="4" name="TextBox 3">
            <a:extLst>
              <a:ext uri="{FF2B5EF4-FFF2-40B4-BE49-F238E27FC236}">
                <a16:creationId xmlns:a16="http://schemas.microsoft.com/office/drawing/2014/main" id="{7FF0238A-DDDF-38D7-AE7A-6DE9DE624358}"/>
              </a:ext>
            </a:extLst>
          </p:cNvPr>
          <p:cNvSpPr txBox="1"/>
          <p:nvPr/>
        </p:nvSpPr>
        <p:spPr>
          <a:xfrm rot="10800000" flipV="1">
            <a:off x="380979" y="5486950"/>
            <a:ext cx="11458719" cy="646331"/>
          </a:xfrm>
          <a:prstGeom prst="rect">
            <a:avLst/>
          </a:prstGeom>
          <a:noFill/>
        </p:spPr>
        <p:txBody>
          <a:bodyPr wrap="square" rtlCol="0">
            <a:spAutoFit/>
          </a:bodyPr>
          <a:lstStyle/>
          <a:p>
            <a:r>
              <a:rPr lang="en-GB" dirty="0"/>
              <a:t>The Prophet </a:t>
            </a:r>
            <a:r>
              <a:rPr lang="ar-AE" dirty="0"/>
              <a:t>ﷺ) </a:t>
            </a:r>
            <a:r>
              <a:rPr lang="en-US" dirty="0"/>
              <a:t>) </a:t>
            </a:r>
            <a:r>
              <a:rPr lang="en-GB" dirty="0"/>
              <a:t>said: Pay the deposit to him who deposited it with you, and do not betray him who </a:t>
            </a:r>
            <a:r>
              <a:rPr lang="en-GB"/>
              <a:t>did not betrayed </a:t>
            </a:r>
            <a:r>
              <a:rPr lang="en-GB" dirty="0"/>
              <a:t>you</a:t>
            </a:r>
            <a:endParaRPr lang="en-TZ" dirty="0"/>
          </a:p>
        </p:txBody>
      </p:sp>
    </p:spTree>
    <p:extLst>
      <p:ext uri="{BB962C8B-B14F-4D97-AF65-F5344CB8AC3E}">
        <p14:creationId xmlns:p14="http://schemas.microsoft.com/office/powerpoint/2010/main" val="3310727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887AC-6672-F70B-9FA8-02059E7CF0FA}"/>
              </a:ext>
            </a:extLst>
          </p:cNvPr>
          <p:cNvSpPr>
            <a:spLocks noGrp="1"/>
          </p:cNvSpPr>
          <p:nvPr>
            <p:ph type="title"/>
          </p:nvPr>
        </p:nvSpPr>
        <p:spPr/>
        <p:txBody>
          <a:bodyPr>
            <a:normAutofit/>
          </a:bodyPr>
          <a:lstStyle/>
          <a:p>
            <a:r>
              <a:rPr lang="en-TZ" sz="4000" b="1" dirty="0">
                <a:solidFill>
                  <a:srgbClr val="0070C0"/>
                </a:solidFill>
                <a:latin typeface="Book Antiqua" panose="02040602050305030304" pitchFamily="18" charset="0"/>
              </a:rPr>
              <a:t>Outline</a:t>
            </a:r>
          </a:p>
        </p:txBody>
      </p:sp>
      <p:sp>
        <p:nvSpPr>
          <p:cNvPr id="3" name="Content Placeholder 2">
            <a:extLst>
              <a:ext uri="{FF2B5EF4-FFF2-40B4-BE49-F238E27FC236}">
                <a16:creationId xmlns:a16="http://schemas.microsoft.com/office/drawing/2014/main" id="{A574A06E-9A9B-3384-219C-4343F31EE9CB}"/>
              </a:ext>
            </a:extLst>
          </p:cNvPr>
          <p:cNvSpPr>
            <a:spLocks noGrp="1"/>
          </p:cNvSpPr>
          <p:nvPr>
            <p:ph idx="1"/>
          </p:nvPr>
        </p:nvSpPr>
        <p:spPr/>
        <p:txBody>
          <a:bodyPr/>
          <a:lstStyle/>
          <a:p>
            <a:r>
              <a:rPr lang="en-TZ" dirty="0">
                <a:latin typeface="Book Antiqua" panose="02040602050305030304" pitchFamily="18" charset="0"/>
              </a:rPr>
              <a:t>Rationale: Whither debt?</a:t>
            </a:r>
          </a:p>
          <a:p>
            <a:r>
              <a:rPr lang="en-TZ" dirty="0">
                <a:latin typeface="Book Antiqua" panose="02040602050305030304" pitchFamily="18" charset="0"/>
              </a:rPr>
              <a:t>Conceptulization</a:t>
            </a:r>
          </a:p>
          <a:p>
            <a:r>
              <a:rPr lang="en-GB" dirty="0">
                <a:latin typeface="Book Antiqua" panose="02040602050305030304" pitchFamily="18" charset="0"/>
              </a:rPr>
              <a:t>V</a:t>
            </a:r>
            <a:r>
              <a:rPr lang="en-TZ" dirty="0">
                <a:latin typeface="Book Antiqua" panose="02040602050305030304" pitchFamily="18" charset="0"/>
              </a:rPr>
              <a:t>alue </a:t>
            </a:r>
            <a:r>
              <a:rPr lang="en-US" dirty="0">
                <a:latin typeface="Book Antiqua" panose="02040602050305030304" pitchFamily="18" charset="0"/>
              </a:rPr>
              <a:t>C</a:t>
            </a:r>
            <a:r>
              <a:rPr lang="en-TZ" dirty="0">
                <a:latin typeface="Book Antiqua" panose="02040602050305030304" pitchFamily="18" charset="0"/>
              </a:rPr>
              <a:t>reation 4p’s</a:t>
            </a:r>
          </a:p>
          <a:p>
            <a:r>
              <a:rPr lang="en-TZ" dirty="0">
                <a:latin typeface="Book Antiqua" panose="02040602050305030304" pitchFamily="18" charset="0"/>
              </a:rPr>
              <a:t>Halal jouney to </a:t>
            </a:r>
            <a:r>
              <a:rPr lang="en-US" dirty="0">
                <a:latin typeface="Book Antiqua" panose="02040602050305030304" pitchFamily="18" charset="0"/>
              </a:rPr>
              <a:t>W</a:t>
            </a:r>
            <a:r>
              <a:rPr lang="en-TZ" dirty="0">
                <a:latin typeface="Book Antiqua" panose="02040602050305030304" pitchFamily="18" charset="0"/>
              </a:rPr>
              <a:t>e</a:t>
            </a:r>
            <a:r>
              <a:rPr lang="en-US" dirty="0">
                <a:latin typeface="Book Antiqua" panose="02040602050305030304" pitchFamily="18" charset="0"/>
              </a:rPr>
              <a:t>a</a:t>
            </a:r>
            <a:r>
              <a:rPr lang="en-TZ" dirty="0">
                <a:latin typeface="Book Antiqua" panose="02040602050305030304" pitchFamily="18" charset="0"/>
              </a:rPr>
              <a:t>lth </a:t>
            </a:r>
            <a:r>
              <a:rPr lang="en-US" dirty="0">
                <a:latin typeface="Book Antiqua" panose="02040602050305030304" pitchFamily="18" charset="0"/>
              </a:rPr>
              <a:t>C</a:t>
            </a:r>
            <a:r>
              <a:rPr lang="en-TZ" dirty="0">
                <a:latin typeface="Book Antiqua" panose="02040602050305030304" pitchFamily="18" charset="0"/>
              </a:rPr>
              <a:t>reation</a:t>
            </a:r>
          </a:p>
          <a:p>
            <a:r>
              <a:rPr lang="en-GB" dirty="0">
                <a:latin typeface="Book Antiqua" panose="02040602050305030304" pitchFamily="18" charset="0"/>
              </a:rPr>
              <a:t>C</a:t>
            </a:r>
            <a:r>
              <a:rPr lang="en-TZ" dirty="0">
                <a:latin typeface="Book Antiqua" panose="02040602050305030304" pitchFamily="18" charset="0"/>
              </a:rPr>
              <a:t>ase for </a:t>
            </a:r>
            <a:r>
              <a:rPr lang="en-US" dirty="0">
                <a:latin typeface="Book Antiqua" panose="02040602050305030304" pitchFamily="18" charset="0"/>
              </a:rPr>
              <a:t>V</a:t>
            </a:r>
            <a:r>
              <a:rPr lang="en-TZ" dirty="0">
                <a:latin typeface="Book Antiqua" panose="02040602050305030304" pitchFamily="18" charset="0"/>
              </a:rPr>
              <a:t>alue </a:t>
            </a:r>
            <a:r>
              <a:rPr lang="en-US" dirty="0">
                <a:latin typeface="Book Antiqua" panose="02040602050305030304" pitchFamily="18" charset="0"/>
              </a:rPr>
              <a:t>C</a:t>
            </a:r>
            <a:r>
              <a:rPr lang="en-TZ" dirty="0">
                <a:latin typeface="Book Antiqua" panose="02040602050305030304" pitchFamily="18" charset="0"/>
              </a:rPr>
              <a:t>reation </a:t>
            </a:r>
            <a:r>
              <a:rPr lang="en-US" dirty="0">
                <a:latin typeface="Book Antiqua" panose="02040602050305030304" pitchFamily="18" charset="0"/>
              </a:rPr>
              <a:t>T</a:t>
            </a:r>
            <a:r>
              <a:rPr lang="en-TZ" dirty="0">
                <a:latin typeface="Book Antiqua" panose="02040602050305030304" pitchFamily="18" charset="0"/>
              </a:rPr>
              <a:t>hrough debt – </a:t>
            </a:r>
            <a:r>
              <a:rPr lang="en-US" dirty="0">
                <a:latin typeface="Book Antiqua" panose="02040602050305030304" pitchFamily="18" charset="0"/>
              </a:rPr>
              <a:t>M</a:t>
            </a:r>
            <a:r>
              <a:rPr lang="en-TZ" dirty="0">
                <a:latin typeface="Book Antiqua" panose="02040602050305030304" pitchFamily="18" charset="0"/>
              </a:rPr>
              <a:t>aqa</a:t>
            </a:r>
            <a:r>
              <a:rPr lang="en-US" dirty="0">
                <a:latin typeface="Book Antiqua" panose="02040602050305030304" pitchFamily="18" charset="0"/>
              </a:rPr>
              <a:t>a</a:t>
            </a:r>
            <a:r>
              <a:rPr lang="en-TZ" dirty="0">
                <a:latin typeface="Book Antiqua" panose="02040602050305030304" pitchFamily="18" charset="0"/>
              </a:rPr>
              <a:t>sid </a:t>
            </a:r>
            <a:r>
              <a:rPr lang="en-US" dirty="0">
                <a:latin typeface="Book Antiqua" panose="02040602050305030304" pitchFamily="18" charset="0"/>
              </a:rPr>
              <a:t>S</a:t>
            </a:r>
            <a:r>
              <a:rPr lang="en-TZ" dirty="0">
                <a:latin typeface="Book Antiqua" panose="02040602050305030304" pitchFamily="18" charset="0"/>
              </a:rPr>
              <a:t>hari</a:t>
            </a:r>
            <a:r>
              <a:rPr lang="en-US" dirty="0">
                <a:latin typeface="Book Antiqua" panose="02040602050305030304" pitchFamily="18" charset="0"/>
              </a:rPr>
              <a:t>’</a:t>
            </a:r>
            <a:r>
              <a:rPr lang="en-TZ" dirty="0">
                <a:latin typeface="Book Antiqua" panose="02040602050305030304" pitchFamily="18" charset="0"/>
              </a:rPr>
              <a:t>a</a:t>
            </a:r>
            <a:r>
              <a:rPr lang="en-US" dirty="0">
                <a:latin typeface="Book Antiqua" panose="02040602050305030304" pitchFamily="18" charset="0"/>
              </a:rPr>
              <a:t>h</a:t>
            </a:r>
            <a:endParaRPr lang="en-TZ" dirty="0">
              <a:latin typeface="Book Antiqua" panose="02040602050305030304" pitchFamily="18" charset="0"/>
            </a:endParaRPr>
          </a:p>
          <a:p>
            <a:r>
              <a:rPr lang="en-GB" dirty="0">
                <a:latin typeface="Book Antiqua" panose="02040602050305030304" pitchFamily="18" charset="0"/>
              </a:rPr>
              <a:t>C</a:t>
            </a:r>
            <a:r>
              <a:rPr lang="en-TZ" dirty="0">
                <a:latin typeface="Book Antiqua" panose="02040602050305030304" pitchFamily="18" charset="0"/>
              </a:rPr>
              <a:t>aveats for taking debt: Why worry about debt</a:t>
            </a:r>
          </a:p>
          <a:p>
            <a:r>
              <a:rPr lang="en-TZ" dirty="0">
                <a:latin typeface="Book Antiqua" panose="02040602050305030304" pitchFamily="18" charset="0"/>
              </a:rPr>
              <a:t>Risk in debt: Essential </a:t>
            </a:r>
            <a:r>
              <a:rPr lang="en-US" dirty="0">
                <a:latin typeface="Book Antiqua" panose="02040602050305030304" pitchFamily="18" charset="0"/>
              </a:rPr>
              <a:t>R</a:t>
            </a:r>
            <a:r>
              <a:rPr lang="en-TZ" dirty="0">
                <a:latin typeface="Book Antiqua" panose="02040602050305030304" pitchFamily="18" charset="0"/>
              </a:rPr>
              <a:t>isk, Forbidden </a:t>
            </a:r>
            <a:r>
              <a:rPr lang="en-US" dirty="0">
                <a:latin typeface="Book Antiqua" panose="02040602050305030304" pitchFamily="18" charset="0"/>
              </a:rPr>
              <a:t>R</a:t>
            </a:r>
            <a:r>
              <a:rPr lang="en-TZ" dirty="0">
                <a:latin typeface="Book Antiqua" panose="02040602050305030304" pitchFamily="18" charset="0"/>
              </a:rPr>
              <a:t>isk and Risk to be </a:t>
            </a:r>
            <a:r>
              <a:rPr lang="en-US" dirty="0">
                <a:latin typeface="Book Antiqua" panose="02040602050305030304" pitchFamily="18" charset="0"/>
              </a:rPr>
              <a:t>A</a:t>
            </a:r>
            <a:r>
              <a:rPr lang="en-TZ" dirty="0">
                <a:latin typeface="Book Antiqua" panose="02040602050305030304" pitchFamily="18" charset="0"/>
              </a:rPr>
              <a:t>voided.</a:t>
            </a:r>
          </a:p>
          <a:p>
            <a:endParaRPr lang="en-TZ" dirty="0"/>
          </a:p>
        </p:txBody>
      </p:sp>
    </p:spTree>
    <p:extLst>
      <p:ext uri="{BB962C8B-B14F-4D97-AF65-F5344CB8AC3E}">
        <p14:creationId xmlns:p14="http://schemas.microsoft.com/office/powerpoint/2010/main" val="2649126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A799329C-4353-8AAB-35DA-212C2C0A5231}"/>
              </a:ext>
            </a:extLst>
          </p:cNvPr>
          <p:cNvSpPr txBox="1"/>
          <p:nvPr/>
        </p:nvSpPr>
        <p:spPr>
          <a:xfrm>
            <a:off x="0" y="0"/>
            <a:ext cx="12192000" cy="584775"/>
          </a:xfrm>
          <a:prstGeom prst="rect">
            <a:avLst/>
          </a:prstGeom>
          <a:solidFill>
            <a:schemeClr val="accent2">
              <a:lumMod val="75000"/>
            </a:schemeClr>
          </a:solidFill>
        </p:spPr>
        <p:txBody>
          <a:bodyPr>
            <a:spAutoFit/>
          </a:bodyPr>
          <a:lstStyle/>
          <a:p>
            <a:pPr algn="ctr" eaLnBrk="1" fontAlgn="auto" hangingPunct="1">
              <a:spcBef>
                <a:spcPts val="0"/>
              </a:spcBef>
              <a:spcAft>
                <a:spcPts val="0"/>
              </a:spcAft>
              <a:defRPr/>
            </a:pPr>
            <a:r>
              <a:rPr lang="en-GB" sz="3200" b="1" dirty="0">
                <a:solidFill>
                  <a:srgbClr val="FFC000"/>
                </a:solidFill>
                <a:latin typeface="Book Antiqua" panose="02040602050305030304" pitchFamily="18" charset="0"/>
              </a:rPr>
              <a:t>Shari’ah Caveat: Document Your Debt Properly </a:t>
            </a:r>
            <a:endParaRPr lang="x-none" sz="3200" b="1" dirty="0">
              <a:solidFill>
                <a:srgbClr val="FFC000"/>
              </a:solidFill>
              <a:latin typeface="Book Antiqua" panose="02040602050305030304" pitchFamily="18" charset="0"/>
            </a:endParaRPr>
          </a:p>
        </p:txBody>
      </p:sp>
      <p:sp>
        <p:nvSpPr>
          <p:cNvPr id="3" name="Rectangle 2">
            <a:extLst>
              <a:ext uri="{FF2B5EF4-FFF2-40B4-BE49-F238E27FC236}">
                <a16:creationId xmlns:a16="http://schemas.microsoft.com/office/drawing/2014/main" id="{BB6C9C06-9B54-CA50-A776-3F2EC1BA4C57}"/>
              </a:ext>
            </a:extLst>
          </p:cNvPr>
          <p:cNvSpPr/>
          <p:nvPr/>
        </p:nvSpPr>
        <p:spPr>
          <a:xfrm>
            <a:off x="309563" y="927100"/>
            <a:ext cx="11772900" cy="6063198"/>
          </a:xfrm>
          <a:prstGeom prst="rect">
            <a:avLst/>
          </a:prstGeom>
        </p:spPr>
        <p:txBody>
          <a:bodyPr>
            <a:spAutoFit/>
          </a:bodyPr>
          <a:lstStyle/>
          <a:p>
            <a:pPr eaLnBrk="1" fontAlgn="auto" hangingPunct="1">
              <a:spcBef>
                <a:spcPts val="0"/>
              </a:spcBef>
              <a:spcAft>
                <a:spcPts val="0"/>
              </a:spcAft>
              <a:defRPr/>
            </a:pPr>
            <a:r>
              <a:rPr lang="en-GB" sz="2000" b="1" cap="all" dirty="0">
                <a:solidFill>
                  <a:srgbClr val="0A0A0A"/>
                </a:solidFill>
                <a:latin typeface="Open Sans" panose="020B0606030504020204" pitchFamily="34" charset="0"/>
              </a:rPr>
              <a:t>SURAT L- BAQARAH AYAT 282 IN English</a:t>
            </a:r>
          </a:p>
          <a:p>
            <a:pPr>
              <a:defRPr/>
            </a:pPr>
            <a:r>
              <a:rPr lang="en-GB" sz="2000" b="1" dirty="0">
                <a:latin typeface="+mn-lt"/>
              </a:rPr>
              <a:t>“O ye who believe! When ye deal with each other, in transactions involving future obligations in a fixed period of time, reduce them to writing Let a scribe write down faithfully as between the parties: let not the scribe refuse to write: as Allah Has taught him, so let him write. Let him who incurs the liability dictate, but let him fear His Lord Allah, and not diminish aught of what he owes. If they party liable is mentally deficient, or weak, or unable Himself to dictate, Let his guardian dictate faithfully, and get two witnesses, out of your own men, and if there are not two men, then a man and two women, such as ye choose, for witnesses, so that if one of them errs, the other can remind her. The witnesses should not refuse when they are called on (For evidence). Disdain not to reduce to writing (your contract) for a future period, whether it be small or big: it is juster in the sight of Allah, More suitable as evidence, and more convenient to prevent doubts among yourselves but if it be a transaction which ye carry out on the spot among yourselves, there is no blame on you if ye reduce it not to writing. But take witness whenever ye make a commercial contract; and let neither scribe nor witness suffer harm. If ye do (such harm), it would be wickedness in you. So fear Allah; For it is Good that teaches you. And Allah is well acquainted with all things. If ye are on a journey, and cannot find a scribe, a pledge with possession (may serve the purpose). And if one of you deposits a thing on trust with another, let the trustee (faithfully) discharge his trust, and let him Fear his Lord conceal not evidence; for whoever conceals it, – his heart is tainted with sin. And Allah knoweth all that ye do.”</a:t>
            </a:r>
            <a:r>
              <a:rPr lang="en-GB" sz="2000" dirty="0">
                <a:solidFill>
                  <a:srgbClr val="0C0C0C"/>
                </a:solidFill>
                <a:latin typeface="lateef"/>
                <a:hlinkClick r:id="rId2"/>
              </a:rPr>
              <a:t> https://quranaudio.myislam.org/alafasy/mp3/00200282.mp3</a:t>
            </a:r>
            <a:r>
              <a:rPr lang="en-GB" sz="2000" dirty="0">
                <a:solidFill>
                  <a:srgbClr val="0C0C0C"/>
                </a:solidFill>
                <a:latin typeface="lateef"/>
              </a:rPr>
              <a:t>    </a:t>
            </a:r>
            <a:endParaRPr lang="ar-AE" sz="2000" dirty="0">
              <a:solidFill>
                <a:srgbClr val="0C0C0C"/>
              </a:solidFill>
              <a:latin typeface="lateef"/>
            </a:endParaRPr>
          </a:p>
          <a:p>
            <a:pPr eaLnBrk="1" fontAlgn="auto" hangingPunct="1">
              <a:spcBef>
                <a:spcPts val="0"/>
              </a:spcBef>
              <a:spcAft>
                <a:spcPts val="0"/>
              </a:spcAft>
              <a:defRPr/>
            </a:pPr>
            <a:endParaRPr lang="ar-AE" sz="2000" b="1" dirty="0">
              <a:solidFill>
                <a:srgbClr val="0C0C0C"/>
              </a:solidFill>
              <a:latin typeface="lateef"/>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7C97F93-95B0-C683-6324-4F3B7826D5CA}"/>
              </a:ext>
            </a:extLst>
          </p:cNvPr>
          <p:cNvSpPr txBox="1">
            <a:spLocks noGrp="1"/>
          </p:cNvSpPr>
          <p:nvPr>
            <p:ph type="title"/>
          </p:nvPr>
        </p:nvSpPr>
        <p:spPr>
          <a:xfrm>
            <a:off x="0" y="82522"/>
            <a:ext cx="12315825" cy="701731"/>
          </a:xfrm>
          <a:solidFill>
            <a:schemeClr val="accent2">
              <a:lumMod val="75000"/>
            </a:schemeClr>
          </a:solidFill>
        </p:spPr>
        <p:txBody>
          <a:bodyPr rtlCol="0">
            <a:spAutoFit/>
          </a:bodyPr>
          <a:lstStyle/>
          <a:p>
            <a:pPr fontAlgn="auto">
              <a:spcAft>
                <a:spcPts val="0"/>
              </a:spcAft>
              <a:defRPr/>
            </a:pPr>
            <a:r>
              <a:rPr lang="en-US" b="1" dirty="0" err="1">
                <a:solidFill>
                  <a:srgbClr val="FFC000"/>
                </a:solidFill>
                <a:latin typeface="Book Antiqua" panose="02040602050305030304" pitchFamily="18" charset="0"/>
              </a:rPr>
              <a:t>Shuurah</a:t>
            </a:r>
            <a:r>
              <a:rPr lang="en-US" b="1" dirty="0">
                <a:solidFill>
                  <a:srgbClr val="FFC000"/>
                </a:solidFill>
                <a:latin typeface="Book Antiqua" panose="02040602050305030304" pitchFamily="18" charset="0"/>
              </a:rPr>
              <a:t> on Debt </a:t>
            </a:r>
            <a:endParaRPr lang="x-none" b="1" dirty="0">
              <a:solidFill>
                <a:srgbClr val="FFC000"/>
              </a:solidFill>
              <a:latin typeface="Book Antiqua" panose="02040602050305030304" pitchFamily="18" charset="0"/>
            </a:endParaRPr>
          </a:p>
        </p:txBody>
      </p:sp>
      <p:sp>
        <p:nvSpPr>
          <p:cNvPr id="3" name="Content Placeholder 2">
            <a:extLst>
              <a:ext uri="{FF2B5EF4-FFF2-40B4-BE49-F238E27FC236}">
                <a16:creationId xmlns:a16="http://schemas.microsoft.com/office/drawing/2014/main" id="{34944C14-BA4B-803B-798A-BB169EE480EE}"/>
              </a:ext>
            </a:extLst>
          </p:cNvPr>
          <p:cNvSpPr>
            <a:spLocks noGrp="1"/>
          </p:cNvSpPr>
          <p:nvPr>
            <p:ph idx="1"/>
          </p:nvPr>
        </p:nvSpPr>
        <p:spPr>
          <a:xfrm>
            <a:off x="0" y="1243013"/>
            <a:ext cx="12192000" cy="5249862"/>
          </a:xfrm>
        </p:spPr>
        <p:txBody>
          <a:bodyPr rtlCol="0">
            <a:normAutofit/>
          </a:bodyPr>
          <a:lstStyle/>
          <a:p>
            <a:pPr fontAlgn="auto">
              <a:spcAft>
                <a:spcPts val="0"/>
              </a:spcAft>
              <a:buFont typeface="Wingdings 3" charset="2"/>
              <a:buChar char=""/>
              <a:defRPr/>
            </a:pPr>
            <a:r>
              <a:rPr lang="en-GB" sz="4000" dirty="0">
                <a:solidFill>
                  <a:schemeClr val="tx1">
                    <a:lumMod val="75000"/>
                    <a:lumOff val="25000"/>
                  </a:schemeClr>
                </a:solidFill>
              </a:rPr>
              <a:t>Allah SWT has stated in the Qur’an:</a:t>
            </a:r>
          </a:p>
          <a:p>
            <a:pPr marL="0" indent="0" fontAlgn="auto">
              <a:spcAft>
                <a:spcPts val="0"/>
              </a:spcAft>
              <a:buFont typeface="Arial" panose="020B0604020202020204" pitchFamily="34" charset="0"/>
              <a:buNone/>
              <a:defRPr/>
            </a:pPr>
            <a:endParaRPr lang="en-GB" sz="900" dirty="0">
              <a:solidFill>
                <a:schemeClr val="tx1">
                  <a:lumMod val="75000"/>
                  <a:lumOff val="25000"/>
                </a:schemeClr>
              </a:solidFill>
            </a:endParaRPr>
          </a:p>
          <a:p>
            <a:pPr marL="0" indent="0" fontAlgn="auto">
              <a:spcAft>
                <a:spcPts val="0"/>
              </a:spcAft>
              <a:buFont typeface="Arial" panose="020B0604020202020204" pitchFamily="34" charset="0"/>
              <a:buNone/>
              <a:defRPr/>
            </a:pPr>
            <a:r>
              <a:rPr lang="en-GB" sz="4800" dirty="0">
                <a:solidFill>
                  <a:schemeClr val="tx1">
                    <a:lumMod val="75000"/>
                    <a:lumOff val="25000"/>
                  </a:schemeClr>
                </a:solidFill>
              </a:rPr>
              <a:t> </a:t>
            </a:r>
            <a:r>
              <a:rPr lang="en-GB" sz="5400" dirty="0">
                <a:solidFill>
                  <a:schemeClr val="tx1">
                    <a:lumMod val="75000"/>
                    <a:lumOff val="25000"/>
                  </a:schemeClr>
                </a:solidFill>
              </a:rPr>
              <a:t>‘And if the debtor is in a difficult situation, then grant him time until it is easy for him to repay, but if you remit it by way of charity, that is better for you if you did but know.’  </a:t>
            </a:r>
            <a:r>
              <a:rPr lang="en-GB" sz="3600" dirty="0">
                <a:solidFill>
                  <a:schemeClr val="tx1">
                    <a:lumMod val="75000"/>
                    <a:lumOff val="25000"/>
                  </a:schemeClr>
                </a:solidFill>
              </a:rPr>
              <a:t>(s2, v280)</a:t>
            </a:r>
            <a:endParaRPr lang="x-none" sz="3600" dirty="0">
              <a:solidFill>
                <a:schemeClr val="tx1">
                  <a:lumMod val="75000"/>
                  <a:lumOff val="2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7FEBF0-3B8B-C525-B4A1-04B72977D30B}"/>
              </a:ext>
            </a:extLst>
          </p:cNvPr>
          <p:cNvSpPr>
            <a:spLocks noGrp="1"/>
          </p:cNvSpPr>
          <p:nvPr>
            <p:ph type="title"/>
          </p:nvPr>
        </p:nvSpPr>
        <p:spPr/>
        <p:txBody>
          <a:bodyPr/>
          <a:lstStyle/>
          <a:p>
            <a:r>
              <a:rPr lang="en-TZ" b="1" dirty="0">
                <a:solidFill>
                  <a:srgbClr val="FFC000"/>
                </a:solidFill>
                <a:latin typeface="Book Antiqua" panose="02040602050305030304" pitchFamily="18" charset="0"/>
              </a:rPr>
              <a:t>Case for </a:t>
            </a:r>
            <a:r>
              <a:rPr lang="en-US" b="1" dirty="0">
                <a:solidFill>
                  <a:srgbClr val="FFC000"/>
                </a:solidFill>
                <a:latin typeface="Book Antiqua" panose="02040602050305030304" pitchFamily="18" charset="0"/>
              </a:rPr>
              <a:t>D</a:t>
            </a:r>
            <a:r>
              <a:rPr lang="en-TZ" b="1" dirty="0">
                <a:solidFill>
                  <a:srgbClr val="FFC000"/>
                </a:solidFill>
                <a:latin typeface="Book Antiqua" panose="02040602050305030304" pitchFamily="18" charset="0"/>
              </a:rPr>
              <a:t>ebt</a:t>
            </a:r>
          </a:p>
        </p:txBody>
      </p:sp>
      <p:sp>
        <p:nvSpPr>
          <p:cNvPr id="3" name="Content Placeholder 2">
            <a:extLst>
              <a:ext uri="{FF2B5EF4-FFF2-40B4-BE49-F238E27FC236}">
                <a16:creationId xmlns:a16="http://schemas.microsoft.com/office/drawing/2014/main" id="{CA3D65C4-4382-1DAA-C84B-1874D24C03A6}"/>
              </a:ext>
            </a:extLst>
          </p:cNvPr>
          <p:cNvSpPr>
            <a:spLocks noGrp="1"/>
          </p:cNvSpPr>
          <p:nvPr>
            <p:ph idx="1"/>
          </p:nvPr>
        </p:nvSpPr>
        <p:spPr>
          <a:xfrm>
            <a:off x="447675" y="1371600"/>
            <a:ext cx="11744325" cy="5014913"/>
          </a:xfrm>
        </p:spPr>
        <p:txBody>
          <a:bodyPr rtlCol="0">
            <a:normAutofit/>
          </a:bodyPr>
          <a:lstStyle/>
          <a:p>
            <a:pPr fontAlgn="auto">
              <a:spcAft>
                <a:spcPts val="0"/>
              </a:spcAft>
              <a:buFont typeface="Wingdings 3" charset="2"/>
              <a:buChar char=""/>
              <a:defRPr/>
            </a:pPr>
            <a:r>
              <a:rPr lang="en-GB" sz="5900" dirty="0">
                <a:solidFill>
                  <a:schemeClr val="tx1">
                    <a:lumMod val="75000"/>
                    <a:lumOff val="25000"/>
                  </a:schemeClr>
                </a:solidFill>
              </a:rPr>
              <a:t>the Qur’an encourages Muslims to loan money to each other and Allah promises the loaner many good rewards as mentioned in 2:245:</a:t>
            </a:r>
          </a:p>
          <a:p>
            <a:pPr marL="1371600" lvl="3" indent="0" fontAlgn="auto">
              <a:spcAft>
                <a:spcPts val="0"/>
              </a:spcAft>
              <a:buFont typeface="Arial" panose="020B0604020202020204" pitchFamily="34" charset="0"/>
              <a:buNone/>
              <a:defRPr/>
            </a:pPr>
            <a:endParaRPr lang="en-GB" sz="5100" i="1" dirty="0">
              <a:solidFill>
                <a:schemeClr val="tx1">
                  <a:lumMod val="75000"/>
                  <a:lumOff val="25000"/>
                </a:schemeClr>
              </a:solidFill>
            </a:endParaRPr>
          </a:p>
          <a:p>
            <a:pPr marL="1371600" lvl="3" indent="0" fontAlgn="auto">
              <a:spcAft>
                <a:spcPts val="0"/>
              </a:spcAft>
              <a:buFont typeface="Arial" panose="020B0604020202020204" pitchFamily="34" charset="0"/>
              <a:buNone/>
              <a:defRPr/>
            </a:pPr>
            <a:endParaRPr lang="en-GB" sz="6700" i="1" dirty="0">
              <a:solidFill>
                <a:schemeClr val="tx1">
                  <a:lumMod val="75000"/>
                  <a:lumOff val="2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3D65C4-4382-1DAA-C84B-1874D24C03A6}"/>
              </a:ext>
            </a:extLst>
          </p:cNvPr>
          <p:cNvSpPr>
            <a:spLocks noGrp="1"/>
          </p:cNvSpPr>
          <p:nvPr>
            <p:ph idx="1"/>
          </p:nvPr>
        </p:nvSpPr>
        <p:spPr>
          <a:xfrm>
            <a:off x="447675" y="1371600"/>
            <a:ext cx="11744325" cy="5014913"/>
          </a:xfrm>
        </p:spPr>
        <p:txBody>
          <a:bodyPr rtlCol="0">
            <a:normAutofit fontScale="92500"/>
          </a:bodyPr>
          <a:lstStyle/>
          <a:p>
            <a:pPr marL="0" indent="0" algn="ctr" fontAlgn="auto">
              <a:spcAft>
                <a:spcPts val="0"/>
              </a:spcAft>
              <a:buFont typeface="Arial" panose="020B0604020202020204" pitchFamily="34" charset="0"/>
              <a:buNone/>
              <a:defRPr/>
            </a:pPr>
            <a:r>
              <a:rPr lang="en-GB" sz="5900" dirty="0">
                <a:solidFill>
                  <a:schemeClr val="tx1">
                    <a:lumMod val="75000"/>
                    <a:lumOff val="25000"/>
                  </a:schemeClr>
                </a:solidFill>
                <a:latin typeface="Book Antiqua" panose="02040602050305030304" pitchFamily="18" charset="0"/>
              </a:rPr>
              <a:t>The Prophet (peace be upon him and his family) said: O Allah I seek refuge with You from unbelief (Kufr) and being in debt, he was asked that did you pronounce debt in the same level of Kufr? He said: yes.</a:t>
            </a:r>
          </a:p>
        </p:txBody>
      </p:sp>
      <p:sp>
        <p:nvSpPr>
          <p:cNvPr id="6" name="TextBox 5">
            <a:extLst>
              <a:ext uri="{FF2B5EF4-FFF2-40B4-BE49-F238E27FC236}">
                <a16:creationId xmlns:a16="http://schemas.microsoft.com/office/drawing/2014/main" id="{D242BDEA-3AC6-C709-B916-7F2312856BED}"/>
              </a:ext>
            </a:extLst>
          </p:cNvPr>
          <p:cNvSpPr txBox="1"/>
          <p:nvPr/>
        </p:nvSpPr>
        <p:spPr>
          <a:xfrm>
            <a:off x="3200400" y="342900"/>
            <a:ext cx="6785832" cy="830997"/>
          </a:xfrm>
          <a:prstGeom prst="rect">
            <a:avLst/>
          </a:prstGeom>
          <a:noFill/>
        </p:spPr>
        <p:txBody>
          <a:bodyPr wrap="none" rtlCol="0">
            <a:spAutoFit/>
          </a:bodyPr>
          <a:lstStyle/>
          <a:p>
            <a:r>
              <a:rPr lang="en-TZ" sz="4800" dirty="0">
                <a:solidFill>
                  <a:srgbClr val="FFC000"/>
                </a:solidFill>
                <a:latin typeface="Book Antiqua" panose="02040602050305030304" pitchFamily="18" charset="0"/>
              </a:rPr>
              <a:t>Why </a:t>
            </a:r>
            <a:r>
              <a:rPr lang="en-US" sz="4800" dirty="0">
                <a:solidFill>
                  <a:srgbClr val="FFC000"/>
                </a:solidFill>
                <a:latin typeface="Book Antiqua" panose="02040602050305030304" pitchFamily="18" charset="0"/>
              </a:rPr>
              <a:t>W</a:t>
            </a:r>
            <a:r>
              <a:rPr lang="en-TZ" sz="4800" dirty="0">
                <a:solidFill>
                  <a:srgbClr val="FFC000"/>
                </a:solidFill>
                <a:latin typeface="Book Antiqua" panose="02040602050305030304" pitchFamily="18" charset="0"/>
              </a:rPr>
              <a:t>orry </a:t>
            </a:r>
            <a:r>
              <a:rPr lang="en-US" sz="4800" dirty="0">
                <a:solidFill>
                  <a:srgbClr val="FFC000"/>
                </a:solidFill>
                <a:latin typeface="Book Antiqua" panose="02040602050305030304" pitchFamily="18" charset="0"/>
              </a:rPr>
              <a:t>A</a:t>
            </a:r>
            <a:r>
              <a:rPr lang="en-TZ" sz="4800" dirty="0">
                <a:solidFill>
                  <a:srgbClr val="FFC000"/>
                </a:solidFill>
                <a:latin typeface="Book Antiqua" panose="02040602050305030304" pitchFamily="18" charset="0"/>
              </a:rPr>
              <a:t>bout </a:t>
            </a:r>
            <a:r>
              <a:rPr lang="en-US" sz="4800" dirty="0">
                <a:solidFill>
                  <a:srgbClr val="FFC000"/>
                </a:solidFill>
                <a:latin typeface="Book Antiqua" panose="02040602050305030304" pitchFamily="18" charset="0"/>
              </a:rPr>
              <a:t>D</a:t>
            </a:r>
            <a:r>
              <a:rPr lang="en-TZ" sz="4800" dirty="0">
                <a:solidFill>
                  <a:srgbClr val="FFC000"/>
                </a:solidFill>
                <a:latin typeface="Book Antiqua" panose="02040602050305030304" pitchFamily="18" charset="0"/>
              </a:rPr>
              <a:t>ebt</a:t>
            </a:r>
          </a:p>
        </p:txBody>
      </p:sp>
    </p:spTree>
    <p:extLst>
      <p:ext uri="{BB962C8B-B14F-4D97-AF65-F5344CB8AC3E}">
        <p14:creationId xmlns:p14="http://schemas.microsoft.com/office/powerpoint/2010/main" val="3234094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535AD013-B644-C88D-6FCC-6512DFC96669}"/>
              </a:ext>
            </a:extLst>
          </p:cNvPr>
          <p:cNvSpPr>
            <a:spLocks noGrp="1" noChangeArrowheads="1"/>
          </p:cNvSpPr>
          <p:nvPr>
            <p:ph type="title"/>
          </p:nvPr>
        </p:nvSpPr>
        <p:spPr>
          <a:xfrm>
            <a:off x="152400" y="136525"/>
            <a:ext cx="11887200" cy="1006475"/>
          </a:xfrm>
        </p:spPr>
        <p:txBody>
          <a:bodyPr>
            <a:normAutofit/>
          </a:bodyPr>
          <a:lstStyle/>
          <a:p>
            <a:pPr algn="ctr"/>
            <a:r>
              <a:rPr lang="en-US" altLang="en-TZ" sz="3200" b="1" dirty="0">
                <a:solidFill>
                  <a:srgbClr val="FFC000"/>
                </a:solidFill>
                <a:latin typeface="Book Antiqua" panose="02040602050305030304" pitchFamily="18" charset="0"/>
              </a:rPr>
              <a:t>THE </a:t>
            </a:r>
            <a:r>
              <a:rPr lang="en-TZ" altLang="en-TZ" sz="3200" b="1" dirty="0">
                <a:solidFill>
                  <a:srgbClr val="FFC000"/>
                </a:solidFill>
                <a:latin typeface="Book Antiqua" panose="02040602050305030304" pitchFamily="18" charset="0"/>
              </a:rPr>
              <a:t>PROPHET</a:t>
            </a:r>
            <a:r>
              <a:rPr lang="en-US" altLang="en-TZ" sz="3200" b="1" dirty="0">
                <a:solidFill>
                  <a:srgbClr val="FFC000"/>
                </a:solidFill>
                <a:latin typeface="Book Antiqua" panose="02040602050305030304" pitchFamily="18" charset="0"/>
              </a:rPr>
              <a:t>’</a:t>
            </a:r>
            <a:r>
              <a:rPr lang="en-TZ" altLang="en-TZ" sz="3200" b="1" dirty="0">
                <a:solidFill>
                  <a:srgbClr val="FFC000"/>
                </a:solidFill>
                <a:latin typeface="Book Antiqua" panose="02040602050305030304" pitchFamily="18" charset="0"/>
              </a:rPr>
              <a:t>S STRONG CAUTION </a:t>
            </a:r>
          </a:p>
        </p:txBody>
      </p:sp>
      <p:sp>
        <p:nvSpPr>
          <p:cNvPr id="3" name="Content Placeholder 2">
            <a:extLst>
              <a:ext uri="{FF2B5EF4-FFF2-40B4-BE49-F238E27FC236}">
                <a16:creationId xmlns:a16="http://schemas.microsoft.com/office/drawing/2014/main" id="{1FC74073-2DF0-4213-FF37-B0472F6AAA4C}"/>
              </a:ext>
            </a:extLst>
          </p:cNvPr>
          <p:cNvSpPr>
            <a:spLocks noGrp="1"/>
          </p:cNvSpPr>
          <p:nvPr>
            <p:ph idx="1"/>
          </p:nvPr>
        </p:nvSpPr>
        <p:spPr>
          <a:xfrm>
            <a:off x="447675" y="1371600"/>
            <a:ext cx="11744325" cy="5014913"/>
          </a:xfrm>
        </p:spPr>
        <p:txBody>
          <a:bodyPr rtlCol="0">
            <a:normAutofit lnSpcReduction="10000"/>
          </a:bodyPr>
          <a:lstStyle/>
          <a:p>
            <a:pPr marL="0" indent="0" fontAlgn="auto">
              <a:spcAft>
                <a:spcPts val="0"/>
              </a:spcAft>
              <a:buFont typeface="Arial" panose="020B0604020202020204" pitchFamily="34" charset="0"/>
              <a:buNone/>
              <a:defRPr/>
            </a:pPr>
            <a:r>
              <a:rPr lang="en-GB" sz="4400" dirty="0">
                <a:solidFill>
                  <a:schemeClr val="tx1">
                    <a:lumMod val="75000"/>
                    <a:lumOff val="25000"/>
                  </a:schemeClr>
                </a:solidFill>
              </a:rPr>
              <a:t>Also in another hadith he defines debt as sorrow of night and disgrace of day. In another hadith he avoids Muslim from </a:t>
            </a:r>
            <a:r>
              <a:rPr lang="en-GB" sz="4400" u="sng" dirty="0">
                <a:solidFill>
                  <a:schemeClr val="tx1">
                    <a:lumMod val="75000"/>
                    <a:lumOff val="25000"/>
                  </a:schemeClr>
                </a:solidFill>
              </a:rPr>
              <a:t>asking money without the need</a:t>
            </a:r>
          </a:p>
          <a:p>
            <a:pPr marL="0" indent="0" fontAlgn="auto">
              <a:spcAft>
                <a:spcPts val="0"/>
              </a:spcAft>
              <a:buFont typeface="Arial" panose="020B0604020202020204" pitchFamily="34" charset="0"/>
              <a:buNone/>
              <a:defRPr/>
            </a:pPr>
            <a:r>
              <a:rPr lang="en-GB" sz="4400" dirty="0">
                <a:solidFill>
                  <a:schemeClr val="tx1">
                    <a:lumMod val="75000"/>
                    <a:lumOff val="25000"/>
                  </a:schemeClr>
                </a:solidFill>
              </a:rPr>
              <a:t>Remember</a:t>
            </a:r>
          </a:p>
          <a:p>
            <a:pPr marL="0" indent="0" fontAlgn="auto">
              <a:spcAft>
                <a:spcPts val="0"/>
              </a:spcAft>
              <a:buFont typeface="Arial" panose="020B0604020202020204" pitchFamily="34" charset="0"/>
              <a:buNone/>
              <a:defRPr/>
            </a:pPr>
            <a:r>
              <a:rPr lang="en-GB" sz="4400" dirty="0">
                <a:solidFill>
                  <a:schemeClr val="tx1">
                    <a:lumMod val="75000"/>
                    <a:lumOff val="25000"/>
                  </a:schemeClr>
                </a:solidFill>
              </a:rPr>
              <a:t>"… Verily never will Allah change the condition of a people until they change it themselves." (</a:t>
            </a:r>
            <a:r>
              <a:rPr lang="en-GB" sz="4400" dirty="0" err="1">
                <a:solidFill>
                  <a:schemeClr val="tx1">
                    <a:lumMod val="75000"/>
                    <a:lumOff val="25000"/>
                  </a:schemeClr>
                </a:solidFill>
              </a:rPr>
              <a:t>Ar</a:t>
            </a:r>
            <a:r>
              <a:rPr lang="en-GB" sz="4400" dirty="0">
                <a:solidFill>
                  <a:schemeClr val="tx1">
                    <a:lumMod val="75000"/>
                    <a:lumOff val="25000"/>
                  </a:schemeClr>
                </a:solidFill>
              </a:rPr>
              <a:t> </a:t>
            </a:r>
            <a:r>
              <a:rPr lang="en-GB" sz="4400" dirty="0" err="1">
                <a:solidFill>
                  <a:schemeClr val="tx1">
                    <a:lumMod val="75000"/>
                    <a:lumOff val="25000"/>
                  </a:schemeClr>
                </a:solidFill>
              </a:rPr>
              <a:t>Ra’d</a:t>
            </a:r>
            <a:r>
              <a:rPr lang="en-GB" sz="4400" dirty="0">
                <a:solidFill>
                  <a:schemeClr val="tx1">
                    <a:lumMod val="75000"/>
                    <a:lumOff val="25000"/>
                  </a:schemeClr>
                </a:solidFill>
              </a:rPr>
              <a:t>: 11)</a:t>
            </a:r>
          </a:p>
          <a:p>
            <a:pPr marL="0" indent="0" fontAlgn="auto">
              <a:spcAft>
                <a:spcPts val="0"/>
              </a:spcAft>
              <a:buFont typeface="Arial" panose="020B0604020202020204" pitchFamily="34" charset="0"/>
              <a:buNone/>
              <a:defRPr/>
            </a:pPr>
            <a:endParaRPr lang="en-GB" sz="4400" dirty="0">
              <a:solidFill>
                <a:schemeClr val="tx1">
                  <a:lumMod val="75000"/>
                  <a:lumOff val="25000"/>
                </a:schemeClr>
              </a:solidFill>
            </a:endParaRPr>
          </a:p>
          <a:p>
            <a:pPr marL="0" indent="0" fontAlgn="auto">
              <a:spcAft>
                <a:spcPts val="0"/>
              </a:spcAft>
              <a:buFont typeface="Arial" panose="020B0604020202020204" pitchFamily="34" charset="0"/>
              <a:buNone/>
              <a:defRPr/>
            </a:pPr>
            <a:endParaRPr lang="en-GB" sz="4400" dirty="0">
              <a:solidFill>
                <a:schemeClr val="tx1">
                  <a:lumMod val="75000"/>
                  <a:lumOff val="2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87277-34E3-C761-54BD-867B1790D8A2}"/>
              </a:ext>
            </a:extLst>
          </p:cNvPr>
          <p:cNvSpPr>
            <a:spLocks noGrp="1"/>
          </p:cNvSpPr>
          <p:nvPr>
            <p:ph type="title"/>
          </p:nvPr>
        </p:nvSpPr>
        <p:spPr>
          <a:xfrm>
            <a:off x="929640" y="222885"/>
            <a:ext cx="10515600" cy="1325563"/>
          </a:xfrm>
        </p:spPr>
        <p:txBody>
          <a:bodyPr/>
          <a:lstStyle/>
          <a:p>
            <a:r>
              <a:rPr lang="en-GB" b="1" dirty="0">
                <a:solidFill>
                  <a:srgbClr val="FFC000"/>
                </a:solidFill>
                <a:latin typeface="Book Antiqua" panose="02040602050305030304" pitchFamily="18" charset="0"/>
                <a:cs typeface="Times New Roman" panose="02020603050405020304" pitchFamily="18" charset="0"/>
              </a:rPr>
              <a:t>The Essential Risk </a:t>
            </a:r>
            <a:endParaRPr lang="en-TZ" b="1" dirty="0">
              <a:solidFill>
                <a:srgbClr val="FFC000"/>
              </a:solidFill>
              <a:latin typeface="Book Antiqua" panose="0204060205030503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BCF5BFC-BF3C-4CC9-062B-3D7761B3AF78}"/>
              </a:ext>
            </a:extLst>
          </p:cNvPr>
          <p:cNvSpPr>
            <a:spLocks noGrp="1"/>
          </p:cNvSpPr>
          <p:nvPr>
            <p:ph idx="1"/>
          </p:nvPr>
        </p:nvSpPr>
        <p:spPr>
          <a:xfrm>
            <a:off x="838200" y="1470025"/>
            <a:ext cx="10515600" cy="4351338"/>
          </a:xfrm>
        </p:spPr>
        <p:txBody>
          <a:bodyPr>
            <a:normAutofit/>
          </a:bodyPr>
          <a:lstStyle/>
          <a:p>
            <a:r>
              <a:rPr lang="en-GB" sz="3200" dirty="0">
                <a:latin typeface="Times New Roman" panose="02020603050405020304" pitchFamily="18" charset="0"/>
                <a:cs typeface="Times New Roman" panose="02020603050405020304" pitchFamily="18" charset="0"/>
              </a:rPr>
              <a:t>In debt there is business risk which is necessary and must be undertaken to reap the associated reward or profit. </a:t>
            </a:r>
          </a:p>
          <a:p>
            <a:pPr marL="0" indent="0">
              <a:buNone/>
            </a:pPr>
            <a:endParaRPr lang="en-GB" sz="3200" dirty="0">
              <a:latin typeface="Times New Roman" panose="02020603050405020304" pitchFamily="18" charset="0"/>
              <a:cs typeface="Times New Roman" panose="02020603050405020304" pitchFamily="18" charset="0"/>
            </a:endParaRPr>
          </a:p>
          <a:p>
            <a:r>
              <a:rPr lang="en-GB" sz="3200" dirty="0">
                <a:latin typeface="Times New Roman" panose="02020603050405020304" pitchFamily="18" charset="0"/>
                <a:cs typeface="Times New Roman" panose="02020603050405020304" pitchFamily="18" charset="0"/>
              </a:rPr>
              <a:t>A Islamic modern scholar  Ibn </a:t>
            </a:r>
            <a:r>
              <a:rPr lang="en-GB" sz="3200" dirty="0" err="1">
                <a:latin typeface="Times New Roman" panose="02020603050405020304" pitchFamily="18" charset="0"/>
                <a:cs typeface="Times New Roman" panose="02020603050405020304" pitchFamily="18" charset="0"/>
              </a:rPr>
              <a:t>Taymiyyah</a:t>
            </a:r>
            <a:r>
              <a:rPr lang="en-GB" sz="3200" dirty="0">
                <a:latin typeface="Times New Roman" panose="02020603050405020304" pitchFamily="18" charset="0"/>
                <a:cs typeface="Times New Roman" panose="02020603050405020304" pitchFamily="18" charset="0"/>
              </a:rPr>
              <a:t> says: “Risk falls into two categories commercial risk, where one would buy a commodity in order to sell it for profit, and rely on Allah for that. This risk is necessary for merchants, and although one might occasionally lose, but this is the nature of commerce.</a:t>
            </a:r>
          </a:p>
          <a:p>
            <a:pPr marL="0" indent="0">
              <a:buNone/>
            </a:pP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2343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87277-34E3-C761-54BD-867B1790D8A2}"/>
              </a:ext>
            </a:extLst>
          </p:cNvPr>
          <p:cNvSpPr>
            <a:spLocks noGrp="1"/>
          </p:cNvSpPr>
          <p:nvPr>
            <p:ph type="title"/>
          </p:nvPr>
        </p:nvSpPr>
        <p:spPr>
          <a:xfrm>
            <a:off x="838200" y="29845"/>
            <a:ext cx="10515600" cy="1325563"/>
          </a:xfrm>
        </p:spPr>
        <p:txBody>
          <a:bodyPr/>
          <a:lstStyle/>
          <a:p>
            <a:r>
              <a:rPr lang="en-GB" b="1" dirty="0">
                <a:solidFill>
                  <a:srgbClr val="FFC000"/>
                </a:solidFill>
                <a:latin typeface="Times New Roman" panose="02020603050405020304" pitchFamily="18" charset="0"/>
                <a:cs typeface="Times New Roman" panose="02020603050405020304" pitchFamily="18" charset="0"/>
              </a:rPr>
              <a:t>The Essential Risk </a:t>
            </a:r>
            <a:endParaRPr lang="en-TZ"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BCF5BFC-BF3C-4CC9-062B-3D7761B3AF78}"/>
              </a:ext>
            </a:extLst>
          </p:cNvPr>
          <p:cNvSpPr>
            <a:spLocks noGrp="1"/>
          </p:cNvSpPr>
          <p:nvPr>
            <p:ph idx="1"/>
          </p:nvPr>
        </p:nvSpPr>
        <p:spPr>
          <a:xfrm>
            <a:off x="838200" y="1470025"/>
            <a:ext cx="10515600" cy="5022850"/>
          </a:xfrm>
        </p:spPr>
        <p:txBody>
          <a:bodyPr>
            <a:normAutofit/>
          </a:bodyPr>
          <a:lstStyle/>
          <a:p>
            <a:pPr algn="just"/>
            <a:r>
              <a:rPr lang="en-GB" sz="3200" dirty="0">
                <a:latin typeface="Times New Roman" panose="02020603050405020304" pitchFamily="18" charset="0"/>
                <a:cs typeface="Times New Roman" panose="02020603050405020304" pitchFamily="18" charset="0"/>
              </a:rPr>
              <a:t>The other type of risk is that of gambling, which implies eating wealth for nothing (</a:t>
            </a:r>
            <a:r>
              <a:rPr lang="ar-AE" sz="3200" dirty="0">
                <a:latin typeface="Times New Roman" panose="02020603050405020304" pitchFamily="18" charset="0"/>
                <a:cs typeface="Times New Roman" panose="02020603050405020304" pitchFamily="18" charset="0"/>
              </a:rPr>
              <a:t>بالباطل المال اكل .(</a:t>
            </a:r>
            <a:r>
              <a:rPr lang="en-US" sz="3200" dirty="0">
                <a:latin typeface="Times New Roman" panose="02020603050405020304" pitchFamily="18" charset="0"/>
                <a:cs typeface="Times New Roman" panose="02020603050405020304" pitchFamily="18" charset="0"/>
              </a:rPr>
              <a:t> </a:t>
            </a:r>
            <a:r>
              <a:rPr lang="en-GB" sz="3200" dirty="0">
                <a:latin typeface="Times New Roman" panose="02020603050405020304" pitchFamily="18" charset="0"/>
                <a:cs typeface="Times New Roman" panose="02020603050405020304" pitchFamily="18" charset="0"/>
              </a:rPr>
              <a:t>This is what Allah and His Messenger (</a:t>
            </a:r>
            <a:r>
              <a:rPr lang="en-GB" sz="3200" dirty="0" err="1">
                <a:latin typeface="Times New Roman" panose="02020603050405020304" pitchFamily="18" charset="0"/>
                <a:cs typeface="Times New Roman" panose="02020603050405020304" pitchFamily="18" charset="0"/>
              </a:rPr>
              <a:t>p.b.u.h.</a:t>
            </a:r>
            <a:r>
              <a:rPr lang="en-GB" sz="3200" dirty="0">
                <a:latin typeface="Times New Roman" panose="02020603050405020304" pitchFamily="18" charset="0"/>
                <a:cs typeface="Times New Roman" panose="02020603050405020304" pitchFamily="18" charset="0"/>
              </a:rPr>
              <a:t>) prohibited”  (Ibn </a:t>
            </a:r>
            <a:r>
              <a:rPr lang="en-GB" sz="3200" dirty="0" err="1">
                <a:latin typeface="Times New Roman" panose="02020603050405020304" pitchFamily="18" charset="0"/>
                <a:cs typeface="Times New Roman" panose="02020603050405020304" pitchFamily="18" charset="0"/>
              </a:rPr>
              <a:t>Taymiyyah</a:t>
            </a:r>
            <a:r>
              <a:rPr lang="en-GB" sz="3200" dirty="0">
                <a:latin typeface="Times New Roman" panose="02020603050405020304" pitchFamily="18" charset="0"/>
                <a:cs typeface="Times New Roman" panose="02020603050405020304" pitchFamily="18" charset="0"/>
              </a:rPr>
              <a:t>, 1996)</a:t>
            </a:r>
          </a:p>
          <a:p>
            <a:pPr algn="just"/>
            <a:r>
              <a:rPr lang="en-GB" sz="3200" dirty="0">
                <a:latin typeface="Times New Roman" panose="02020603050405020304" pitchFamily="18" charset="0"/>
                <a:cs typeface="Times New Roman" panose="02020603050405020304" pitchFamily="18" charset="0"/>
              </a:rPr>
              <a:t>Two sharia maxims are associating returns to essential risks form the basis of Islamic economic transactions.</a:t>
            </a:r>
          </a:p>
          <a:p>
            <a:pPr lvl="1" algn="just">
              <a:buFont typeface="Wingdings" pitchFamily="2" charset="2"/>
              <a:buChar char="§"/>
            </a:pPr>
            <a:r>
              <a:rPr lang="en-GB" sz="2800" dirty="0">
                <a:latin typeface="Times New Roman" panose="02020603050405020304" pitchFamily="18" charset="0"/>
                <a:cs typeface="Times New Roman" panose="02020603050405020304" pitchFamily="18" charset="0"/>
              </a:rPr>
              <a:t> </a:t>
            </a:r>
            <a:r>
              <a:rPr lang="en-GB" sz="2800" u="sng" dirty="0">
                <a:latin typeface="Times New Roman" panose="02020603050405020304" pitchFamily="18" charset="0"/>
                <a:cs typeface="Times New Roman" panose="02020603050405020304" pitchFamily="18" charset="0"/>
              </a:rPr>
              <a:t>The first maxim </a:t>
            </a:r>
            <a:r>
              <a:rPr lang="en-GB" sz="2800" dirty="0">
                <a:latin typeface="Times New Roman" panose="02020603050405020304" pitchFamily="18" charset="0"/>
                <a:cs typeface="Times New Roman" panose="02020603050405020304" pitchFamily="18" charset="0"/>
              </a:rPr>
              <a:t>states </a:t>
            </a:r>
            <a:r>
              <a:rPr lang="ar-DZ" sz="2800" dirty="0">
                <a:latin typeface="Times New Roman" panose="02020603050405020304" pitchFamily="18" charset="0"/>
                <a:cs typeface="Times New Roman" panose="02020603050405020304" pitchFamily="18" charset="0"/>
              </a:rPr>
              <a:t>الغنم بالغرم</a:t>
            </a:r>
            <a:r>
              <a:rPr lang="en-US" sz="2800" dirty="0">
                <a:latin typeface="Times New Roman" panose="02020603050405020304" pitchFamily="18" charset="0"/>
                <a:cs typeface="Times New Roman" panose="02020603050405020304" pitchFamily="18" charset="0"/>
              </a:rPr>
              <a:t> </a:t>
            </a:r>
            <a:r>
              <a:rPr lang="en-GB" sz="2800" dirty="0">
                <a:latin typeface="Times New Roman" panose="02020603050405020304" pitchFamily="18" charset="0"/>
                <a:cs typeface="Times New Roman" panose="02020603050405020304" pitchFamily="18" charset="0"/>
              </a:rPr>
              <a:t>entitlement to profit is accompanied by responsibility for attendant expenses and possible loss” (</a:t>
            </a:r>
            <a:r>
              <a:rPr lang="en-GB" sz="2800" dirty="0" err="1">
                <a:latin typeface="Times New Roman" panose="02020603050405020304" pitchFamily="18" charset="0"/>
                <a:cs typeface="Times New Roman" panose="02020603050405020304" pitchFamily="18" charset="0"/>
              </a:rPr>
              <a:t>Tyser</a:t>
            </a:r>
            <a:r>
              <a:rPr lang="en-GB" sz="2800" dirty="0">
                <a:latin typeface="Times New Roman" panose="02020603050405020304" pitchFamily="18" charset="0"/>
                <a:cs typeface="Times New Roman" panose="02020603050405020304" pitchFamily="18" charset="0"/>
              </a:rPr>
              <a:t>, </a:t>
            </a:r>
            <a:r>
              <a:rPr lang="en-GB" sz="2800" dirty="0" err="1">
                <a:latin typeface="Times New Roman" panose="02020603050405020304" pitchFamily="18" charset="0"/>
                <a:cs typeface="Times New Roman" panose="02020603050405020304" pitchFamily="18" charset="0"/>
              </a:rPr>
              <a:t>Demetriades</a:t>
            </a:r>
            <a:r>
              <a:rPr lang="en-GB" sz="2800" dirty="0">
                <a:latin typeface="Times New Roman" panose="02020603050405020304" pitchFamily="18" charset="0"/>
                <a:cs typeface="Times New Roman" panose="02020603050405020304" pitchFamily="18" charset="0"/>
              </a:rPr>
              <a:t>, &amp; Effendi, 2000). </a:t>
            </a:r>
          </a:p>
        </p:txBody>
      </p:sp>
    </p:spTree>
    <p:extLst>
      <p:ext uri="{BB962C8B-B14F-4D97-AF65-F5344CB8AC3E}">
        <p14:creationId xmlns:p14="http://schemas.microsoft.com/office/powerpoint/2010/main" val="1279937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87277-34E3-C761-54BD-867B1790D8A2}"/>
              </a:ext>
            </a:extLst>
          </p:cNvPr>
          <p:cNvSpPr>
            <a:spLocks noGrp="1"/>
          </p:cNvSpPr>
          <p:nvPr>
            <p:ph type="title"/>
          </p:nvPr>
        </p:nvSpPr>
        <p:spPr>
          <a:xfrm>
            <a:off x="838199" y="153252"/>
            <a:ext cx="10515600" cy="1325563"/>
          </a:xfrm>
        </p:spPr>
        <p:txBody>
          <a:bodyPr/>
          <a:lstStyle/>
          <a:p>
            <a:r>
              <a:rPr lang="en-GB" b="1" dirty="0">
                <a:solidFill>
                  <a:srgbClr val="FFC000"/>
                </a:solidFill>
                <a:latin typeface="Book Antiqua" panose="02040602050305030304" pitchFamily="18" charset="0"/>
                <a:cs typeface="Times New Roman" panose="02020603050405020304" pitchFamily="18" charset="0"/>
              </a:rPr>
              <a:t>The Essential Risk </a:t>
            </a:r>
            <a:endParaRPr lang="en-TZ" b="1" dirty="0">
              <a:solidFill>
                <a:srgbClr val="FFC000"/>
              </a:solidFill>
              <a:latin typeface="Book Antiqua" panose="02040602050305030304" pitchFamily="18" charset="0"/>
            </a:endParaRPr>
          </a:p>
        </p:txBody>
      </p:sp>
      <p:sp>
        <p:nvSpPr>
          <p:cNvPr id="3" name="Content Placeholder 2">
            <a:extLst>
              <a:ext uri="{FF2B5EF4-FFF2-40B4-BE49-F238E27FC236}">
                <a16:creationId xmlns:a16="http://schemas.microsoft.com/office/drawing/2014/main" id="{6BCF5BFC-BF3C-4CC9-062B-3D7761B3AF78}"/>
              </a:ext>
            </a:extLst>
          </p:cNvPr>
          <p:cNvSpPr>
            <a:spLocks noGrp="1"/>
          </p:cNvSpPr>
          <p:nvPr>
            <p:ph idx="1"/>
          </p:nvPr>
        </p:nvSpPr>
        <p:spPr>
          <a:xfrm>
            <a:off x="838199" y="1156551"/>
            <a:ext cx="10714463" cy="5355761"/>
          </a:xfrm>
        </p:spPr>
        <p:txBody>
          <a:bodyPr>
            <a:normAutofit/>
          </a:bodyPr>
          <a:lstStyle/>
          <a:p>
            <a:pPr algn="just"/>
            <a:r>
              <a:rPr lang="en-GB" dirty="0">
                <a:latin typeface="Times New Roman" panose="02020603050405020304" pitchFamily="18" charset="0"/>
                <a:cs typeface="+mj-cs"/>
              </a:rPr>
              <a:t>This maxim attaches the ‘entitlement of gain’ to the ‘responsibility of loss’. </a:t>
            </a:r>
          </a:p>
          <a:p>
            <a:pPr algn="just"/>
            <a:r>
              <a:rPr lang="en-GB" dirty="0">
                <a:latin typeface="Times New Roman" panose="02020603050405020304" pitchFamily="18" charset="0"/>
                <a:cs typeface="+mj-cs"/>
              </a:rPr>
              <a:t>For instance, in a sale contract, before selling the commodity the owner has to bear all types of risks associated with the commodity. This risk will be transferred to the buyer when he will possess the commodity in the form of complete ownership. One of the basic requirements of a sale contract is transfer of complete ownership (</a:t>
            </a:r>
            <a:r>
              <a:rPr lang="en-GB" dirty="0" err="1">
                <a:latin typeface="Times New Roman" panose="02020603050405020304" pitchFamily="18" charset="0"/>
                <a:cs typeface="+mj-cs"/>
              </a:rPr>
              <a:t>milkiyyah</a:t>
            </a:r>
            <a:r>
              <a:rPr lang="en-GB" dirty="0">
                <a:latin typeface="Times New Roman" panose="02020603050405020304" pitchFamily="18" charset="0"/>
                <a:cs typeface="+mj-cs"/>
              </a:rPr>
              <a:t> </a:t>
            </a:r>
            <a:r>
              <a:rPr lang="en-GB" dirty="0" err="1">
                <a:latin typeface="Times New Roman" panose="02020603050405020304" pitchFamily="18" charset="0"/>
                <a:cs typeface="+mj-cs"/>
              </a:rPr>
              <a:t>tammah</a:t>
            </a:r>
            <a:r>
              <a:rPr lang="en-GB" dirty="0">
                <a:latin typeface="Times New Roman" panose="02020603050405020304" pitchFamily="18" charset="0"/>
                <a:cs typeface="+mj-cs"/>
              </a:rPr>
              <a:t>), which cannot be acquired without transferring risks and liabilities.</a:t>
            </a:r>
          </a:p>
          <a:p>
            <a:pPr algn="just"/>
            <a:r>
              <a:rPr lang="en-GB" dirty="0">
                <a:latin typeface="Times New Roman" panose="02020603050405020304" pitchFamily="18" charset="0"/>
                <a:cs typeface="+mj-cs"/>
              </a:rPr>
              <a:t> Any condition that effects the transfer of risks and responsibilities will result in the contract becoming unlawful. Furthermore, the aforesaid maxim is usually used to propose the preference for profit-and-loss-sharing (PLS) financing instruments like </a:t>
            </a:r>
            <a:r>
              <a:rPr lang="en-GB" dirty="0" err="1">
                <a:latin typeface="Times New Roman" panose="02020603050405020304" pitchFamily="18" charset="0"/>
                <a:cs typeface="+mj-cs"/>
              </a:rPr>
              <a:t>musharakah</a:t>
            </a:r>
            <a:r>
              <a:rPr lang="en-GB" dirty="0">
                <a:latin typeface="Times New Roman" panose="02020603050405020304" pitchFamily="18" charset="0"/>
                <a:cs typeface="+mj-cs"/>
              </a:rPr>
              <a:t> and </a:t>
            </a:r>
            <a:r>
              <a:rPr lang="en-GB" dirty="0" err="1">
                <a:latin typeface="Times New Roman" panose="02020603050405020304" pitchFamily="18" charset="0"/>
                <a:cs typeface="+mj-cs"/>
              </a:rPr>
              <a:t>mudarabah</a:t>
            </a:r>
            <a:r>
              <a:rPr lang="en-GB" dirty="0">
                <a:latin typeface="Times New Roman" panose="02020603050405020304" pitchFamily="18" charset="0"/>
                <a:cs typeface="+mj-cs"/>
              </a:rPr>
              <a:t> (International Shariah Research Academy for Islamic Finance, 2012).</a:t>
            </a:r>
            <a:endParaRPr lang="en-TZ" dirty="0">
              <a:latin typeface="Times New Roman" panose="02020603050405020304" pitchFamily="18" charset="0"/>
              <a:cs typeface="+mj-cs"/>
            </a:endParaRPr>
          </a:p>
        </p:txBody>
      </p:sp>
    </p:spTree>
    <p:extLst>
      <p:ext uri="{BB962C8B-B14F-4D97-AF65-F5344CB8AC3E}">
        <p14:creationId xmlns:p14="http://schemas.microsoft.com/office/powerpoint/2010/main" val="183680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5744E-33AF-909D-7357-03CD2D4E9268}"/>
              </a:ext>
            </a:extLst>
          </p:cNvPr>
          <p:cNvSpPr>
            <a:spLocks noGrp="1"/>
          </p:cNvSpPr>
          <p:nvPr>
            <p:ph type="title"/>
          </p:nvPr>
        </p:nvSpPr>
        <p:spPr>
          <a:xfrm>
            <a:off x="838200" y="153987"/>
            <a:ext cx="10515600" cy="1325563"/>
          </a:xfrm>
        </p:spPr>
        <p:txBody>
          <a:bodyPr/>
          <a:lstStyle/>
          <a:p>
            <a:r>
              <a:rPr lang="en-GB" b="1" dirty="0">
                <a:solidFill>
                  <a:srgbClr val="FFC000"/>
                </a:solidFill>
                <a:latin typeface="Book Antiqua" panose="02040602050305030304" pitchFamily="18" charset="0"/>
                <a:cs typeface="Times New Roman" panose="02020603050405020304" pitchFamily="18" charset="0"/>
              </a:rPr>
              <a:t>The Essential Risk </a:t>
            </a:r>
            <a:endParaRPr lang="en-TZ" b="1" dirty="0">
              <a:solidFill>
                <a:srgbClr val="FFC000"/>
              </a:solidFill>
              <a:latin typeface="Book Antiqua" panose="0204060205030503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B6BD29E-AB14-A02C-8A6C-90E3E900A107}"/>
              </a:ext>
            </a:extLst>
          </p:cNvPr>
          <p:cNvSpPr>
            <a:spLocks noGrp="1"/>
          </p:cNvSpPr>
          <p:nvPr>
            <p:ph idx="1"/>
          </p:nvPr>
        </p:nvSpPr>
        <p:spPr>
          <a:xfrm>
            <a:off x="838200" y="1429385"/>
            <a:ext cx="10515600" cy="4351338"/>
          </a:xfrm>
        </p:spPr>
        <p:txBody>
          <a:bodyPr>
            <a:normAutofit/>
          </a:bodyPr>
          <a:lstStyle/>
          <a:p>
            <a:pPr algn="just"/>
            <a:r>
              <a:rPr lang="en-GB" u="sng" dirty="0">
                <a:latin typeface="Times New Roman" panose="02020603050405020304" pitchFamily="18" charset="0"/>
                <a:cs typeface="Times New Roman" panose="02020603050405020304" pitchFamily="18" charset="0"/>
              </a:rPr>
              <a:t>The second maxim </a:t>
            </a:r>
            <a:r>
              <a:rPr lang="en-GB" dirty="0">
                <a:latin typeface="Times New Roman" panose="02020603050405020304" pitchFamily="18" charset="0"/>
                <a:cs typeface="Times New Roman" panose="02020603050405020304" pitchFamily="18" charset="0"/>
              </a:rPr>
              <a:t>is derived from the Prophetic saying “</a:t>
            </a:r>
            <a:r>
              <a:rPr lang="ar-AE" dirty="0">
                <a:latin typeface="Times New Roman" panose="02020603050405020304" pitchFamily="18" charset="0"/>
                <a:cs typeface="Times New Roman" panose="02020603050405020304" pitchFamily="18" charset="0"/>
              </a:rPr>
              <a:t>بالضمان الخراج]”</a:t>
            </a:r>
            <a:r>
              <a:rPr lang="en-US" dirty="0">
                <a:latin typeface="Times New Roman" panose="02020603050405020304" pitchFamily="18" charset="0"/>
                <a:cs typeface="Times New Roman" panose="02020603050405020304" pitchFamily="18" charset="0"/>
              </a:rPr>
              <a:t> </a:t>
            </a:r>
            <a:r>
              <a:rPr lang="ar-AE"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Entitlement to profit is dependent on responsibility [for attendant expenses and possible loss and defects</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Tyser</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Demetriades</a:t>
            </a:r>
            <a:r>
              <a:rPr lang="en-GB" sz="2200" dirty="0">
                <a:latin typeface="Times New Roman" panose="02020603050405020304" pitchFamily="18" charset="0"/>
                <a:cs typeface="Times New Roman" panose="02020603050405020304" pitchFamily="18" charset="0"/>
              </a:rPr>
              <a:t>, &amp; Effendi, 2000)</a:t>
            </a:r>
            <a:r>
              <a:rPr lang="en-GB" dirty="0">
                <a:latin typeface="Times New Roman" panose="02020603050405020304" pitchFamily="18" charset="0"/>
                <a:cs typeface="Times New Roman" panose="02020603050405020304" pitchFamily="18" charset="0"/>
              </a:rPr>
              <a:t>. </a:t>
            </a:r>
          </a:p>
          <a:p>
            <a:pPr marL="0" indent="0" algn="just">
              <a:buNone/>
            </a:pPr>
            <a:endParaRPr lang="en-GB" dirty="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The maxim asserts that the party enjoying the full benefit of an asset should bear the risks of ownership of that asset. However, linking returns to risks of ownership does not necessarily relates to PLS contracts. The principle points out the risks related to ownership associated with sale and leasing transactions.</a:t>
            </a:r>
          </a:p>
          <a:p>
            <a:pPr marL="0" indent="0">
              <a:buNone/>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12778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5744E-33AF-909D-7357-03CD2D4E9268}"/>
              </a:ext>
            </a:extLst>
          </p:cNvPr>
          <p:cNvSpPr>
            <a:spLocks noGrp="1"/>
          </p:cNvSpPr>
          <p:nvPr>
            <p:ph type="title"/>
          </p:nvPr>
        </p:nvSpPr>
        <p:spPr/>
        <p:txBody>
          <a:bodyPr/>
          <a:lstStyle/>
          <a:p>
            <a:r>
              <a:rPr lang="en-GB" b="1" dirty="0">
                <a:solidFill>
                  <a:srgbClr val="FFC000"/>
                </a:solidFill>
                <a:latin typeface="Book Antiqua" panose="02040602050305030304" pitchFamily="18" charset="0"/>
                <a:cs typeface="Times New Roman" panose="02020603050405020304" pitchFamily="18" charset="0"/>
              </a:rPr>
              <a:t>The Essential Risk </a:t>
            </a:r>
            <a:endParaRPr lang="en-TZ" b="1" dirty="0">
              <a:solidFill>
                <a:srgbClr val="FFC000"/>
              </a:solidFill>
              <a:latin typeface="Book Antiqua" panose="0204060205030503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B6BD29E-AB14-A02C-8A6C-90E3E900A107}"/>
              </a:ext>
            </a:extLst>
          </p:cNvPr>
          <p:cNvSpPr>
            <a:spLocks noGrp="1"/>
          </p:cNvSpPr>
          <p:nvPr>
            <p:ph idx="1"/>
          </p:nvPr>
        </p:nvSpPr>
        <p:spPr>
          <a:xfrm>
            <a:off x="838200" y="1459865"/>
            <a:ext cx="10515600" cy="4351338"/>
          </a:xfrm>
        </p:spPr>
        <p:txBody>
          <a:bodyPr>
            <a:normAutofit/>
          </a:bodyPr>
          <a:lstStyle/>
          <a:p>
            <a:pPr algn="just"/>
            <a:r>
              <a:rPr lang="en-GB" sz="4400" dirty="0">
                <a:latin typeface="Times New Roman" panose="02020603050405020304" pitchFamily="18" charset="0"/>
                <a:cs typeface="Times New Roman" panose="02020603050405020304" pitchFamily="18" charset="0"/>
              </a:rPr>
              <a:t>For instance, the implication for a sale-based transaction is that the seller must bear all the risks associated with the object of the sale while concluding the contract and in a leasing contract, the lessor should be responsible for the asset leased out during the time of contract.</a:t>
            </a:r>
            <a:endParaRPr lang="en-TZ"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3035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7AB87-EAB3-F9B0-2EDF-76864335070F}"/>
              </a:ext>
            </a:extLst>
          </p:cNvPr>
          <p:cNvSpPr>
            <a:spLocks noGrp="1"/>
          </p:cNvSpPr>
          <p:nvPr>
            <p:ph type="title"/>
          </p:nvPr>
        </p:nvSpPr>
        <p:spPr>
          <a:xfrm>
            <a:off x="838200" y="365126"/>
            <a:ext cx="10515600" cy="819098"/>
          </a:xfrm>
        </p:spPr>
        <p:txBody>
          <a:bodyPr/>
          <a:lstStyle/>
          <a:p>
            <a:r>
              <a:rPr lang="en-TZ" dirty="0">
                <a:solidFill>
                  <a:srgbClr val="0070C0"/>
                </a:solidFill>
                <a:latin typeface="Book Antiqua" panose="02040602050305030304" pitchFamily="18" charset="0"/>
              </a:rPr>
              <a:t>Rationale’</a:t>
            </a:r>
          </a:p>
        </p:txBody>
      </p:sp>
      <p:sp>
        <p:nvSpPr>
          <p:cNvPr id="3" name="Content Placeholder 2">
            <a:extLst>
              <a:ext uri="{FF2B5EF4-FFF2-40B4-BE49-F238E27FC236}">
                <a16:creationId xmlns:a16="http://schemas.microsoft.com/office/drawing/2014/main" id="{0CAEF3B6-036F-97F2-01BE-0F016BFF1643}"/>
              </a:ext>
            </a:extLst>
          </p:cNvPr>
          <p:cNvSpPr>
            <a:spLocks noGrp="1"/>
          </p:cNvSpPr>
          <p:nvPr>
            <p:ph idx="1"/>
          </p:nvPr>
        </p:nvSpPr>
        <p:spPr>
          <a:xfrm>
            <a:off x="838200" y="1319134"/>
            <a:ext cx="10515600" cy="5306517"/>
          </a:xfrm>
        </p:spPr>
        <p:txBody>
          <a:bodyPr>
            <a:normAutofit/>
          </a:bodyPr>
          <a:lstStyle/>
          <a:p>
            <a:r>
              <a:rPr lang="en-GB" dirty="0">
                <a:latin typeface="Book Antiqua" panose="02040602050305030304" pitchFamily="18" charset="0"/>
              </a:rPr>
              <a:t>Halal credit business in Financial Institutions as  business a complex phenomena baffling many people even among scholars.</a:t>
            </a:r>
          </a:p>
          <a:p>
            <a:r>
              <a:rPr lang="en-GB" dirty="0">
                <a:latin typeface="Book Antiqua" panose="02040602050305030304" pitchFamily="18" charset="0"/>
              </a:rPr>
              <a:t>Recently, some Imam’s made a rejoinder to my presentation on the need for Muslims to create wealth by getting loans from IFI’S </a:t>
            </a:r>
          </a:p>
          <a:p>
            <a:r>
              <a:rPr lang="en-GB" dirty="0">
                <a:latin typeface="Book Antiqua" panose="02040602050305030304" pitchFamily="18" charset="0"/>
              </a:rPr>
              <a:t>Previously, when explaining </a:t>
            </a:r>
            <a:r>
              <a:rPr lang="en-GB" i="1" dirty="0">
                <a:latin typeface="Book Antiqua" panose="02040602050305030304" pitchFamily="18" charset="0"/>
              </a:rPr>
              <a:t>Gharar</a:t>
            </a:r>
            <a:r>
              <a:rPr lang="en-GB" dirty="0">
                <a:latin typeface="Book Antiqua" panose="02040602050305030304" pitchFamily="18" charset="0"/>
              </a:rPr>
              <a:t> in risks management, the measure for excessiveness brough in the need to reinforce the concepts </a:t>
            </a:r>
          </a:p>
          <a:p>
            <a:r>
              <a:rPr lang="en-GB" dirty="0">
                <a:latin typeface="Book Antiqua" panose="02040602050305030304" pitchFamily="18" charset="0"/>
              </a:rPr>
              <a:t>The goal of halal goods and services has been an issue for many people because of differences among scholars on the nature or characteristic of goods or services</a:t>
            </a:r>
            <a:endParaRPr lang="en-TZ" dirty="0">
              <a:latin typeface="Book Antiqua" panose="02040602050305030304" pitchFamily="18" charset="0"/>
            </a:endParaRPr>
          </a:p>
        </p:txBody>
      </p:sp>
    </p:spTree>
    <p:extLst>
      <p:ext uri="{BB962C8B-B14F-4D97-AF65-F5344CB8AC3E}">
        <p14:creationId xmlns:p14="http://schemas.microsoft.com/office/powerpoint/2010/main" val="6916680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2E1A2-088E-113B-FA3F-B5EA4A53F913}"/>
              </a:ext>
            </a:extLst>
          </p:cNvPr>
          <p:cNvSpPr>
            <a:spLocks noGrp="1"/>
          </p:cNvSpPr>
          <p:nvPr>
            <p:ph type="title"/>
          </p:nvPr>
        </p:nvSpPr>
        <p:spPr/>
        <p:txBody>
          <a:bodyPr/>
          <a:lstStyle/>
          <a:p>
            <a:r>
              <a:rPr lang="en-GB" b="1" dirty="0">
                <a:solidFill>
                  <a:srgbClr val="FFC000"/>
                </a:solidFill>
                <a:latin typeface="Book Antiqua" panose="02040602050305030304" pitchFamily="18" charset="0"/>
                <a:cs typeface="Times New Roman" panose="02020603050405020304" pitchFamily="18" charset="0"/>
              </a:rPr>
              <a:t>Forbidden Risk </a:t>
            </a:r>
            <a:endParaRPr lang="en-TZ" b="1" dirty="0">
              <a:solidFill>
                <a:srgbClr val="FFC000"/>
              </a:solidFill>
              <a:latin typeface="Book Antiqua" panose="0204060205030503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926EA9B-36B1-F47A-D52E-9EEF73B290D0}"/>
              </a:ext>
            </a:extLst>
          </p:cNvPr>
          <p:cNvSpPr>
            <a:spLocks noGrp="1"/>
          </p:cNvSpPr>
          <p:nvPr>
            <p:ph idx="1"/>
          </p:nvPr>
        </p:nvSpPr>
        <p:spPr>
          <a:xfrm>
            <a:off x="838200" y="1449705"/>
            <a:ext cx="10515600" cy="5043170"/>
          </a:xfrm>
        </p:spPr>
        <p:txBody>
          <a:bodyPr>
            <a:normAutofit lnSpcReduction="10000"/>
          </a:bodyPr>
          <a:lstStyle/>
          <a:p>
            <a:r>
              <a:rPr lang="en-GB" dirty="0">
                <a:latin typeface="Times New Roman" panose="02020603050405020304" pitchFamily="18" charset="0"/>
                <a:cs typeface="Times New Roman" panose="02020603050405020304" pitchFamily="18" charset="0"/>
              </a:rPr>
              <a:t>The second type of risk is the prohibited risk in the form of </a:t>
            </a:r>
            <a:r>
              <a:rPr lang="en-GB" u="sng" dirty="0">
                <a:latin typeface="Times New Roman" panose="02020603050405020304" pitchFamily="18" charset="0"/>
                <a:cs typeface="Times New Roman" panose="02020603050405020304" pitchFamily="18" charset="0"/>
              </a:rPr>
              <a:t>excessive</a:t>
            </a:r>
            <a:r>
              <a:rPr lang="en-GB" dirty="0">
                <a:latin typeface="Times New Roman" panose="02020603050405020304" pitchFamily="18" charset="0"/>
                <a:cs typeface="Times New Roman" panose="02020603050405020304" pitchFamily="18" charset="0"/>
              </a:rPr>
              <a:t> </a:t>
            </a:r>
            <a:r>
              <a:rPr lang="en-GB" b="1" dirty="0" err="1">
                <a:latin typeface="Times New Roman" panose="02020603050405020304" pitchFamily="18" charset="0"/>
                <a:cs typeface="Times New Roman" panose="02020603050405020304" pitchFamily="18" charset="0"/>
              </a:rPr>
              <a:t>gharar</a:t>
            </a:r>
            <a:r>
              <a:rPr lang="en-GB" b="1" dirty="0">
                <a:latin typeface="Times New Roman" panose="02020603050405020304" pitchFamily="18" charset="0"/>
                <a:cs typeface="Times New Roman" panose="02020603050405020304" pitchFamily="18" charset="0"/>
              </a:rPr>
              <a:t>. </a:t>
            </a:r>
          </a:p>
          <a:p>
            <a:pPr marL="0" indent="0">
              <a:buNone/>
            </a:pPr>
            <a:endParaRPr lang="en-GB" b="1" dirty="0">
              <a:latin typeface="Times New Roman" panose="02020603050405020304" pitchFamily="18" charset="0"/>
              <a:cs typeface="Times New Roman" panose="02020603050405020304" pitchFamily="18" charset="0"/>
            </a:endParaRPr>
          </a:p>
          <a:p>
            <a:r>
              <a:rPr lang="en-GB" b="1" dirty="0">
                <a:latin typeface="Times New Roman" panose="02020603050405020304" pitchFamily="18" charset="0"/>
                <a:cs typeface="Times New Roman" panose="02020603050405020304" pitchFamily="18" charset="0"/>
              </a:rPr>
              <a:t>Gharar</a:t>
            </a:r>
            <a:r>
              <a:rPr lang="en-GB" dirty="0">
                <a:latin typeface="Times New Roman" panose="02020603050405020304" pitchFamily="18" charset="0"/>
                <a:cs typeface="Times New Roman" panose="02020603050405020304" pitchFamily="18" charset="0"/>
              </a:rPr>
              <a:t> is usually translated as uncertainty, risk or hazard, but it also implies ignorance, gambling, cheating and fraud (Al-</a:t>
            </a:r>
            <a:r>
              <a:rPr lang="en-GB" dirty="0" err="1">
                <a:latin typeface="Times New Roman" panose="02020603050405020304" pitchFamily="18" charset="0"/>
                <a:cs typeface="Times New Roman" panose="02020603050405020304" pitchFamily="18" charset="0"/>
              </a:rPr>
              <a:t>Suwailem</a:t>
            </a:r>
            <a:r>
              <a:rPr lang="en-GB" dirty="0">
                <a:latin typeface="Times New Roman" panose="02020603050405020304" pitchFamily="18" charset="0"/>
                <a:cs typeface="Times New Roman" panose="02020603050405020304" pitchFamily="18" charset="0"/>
              </a:rPr>
              <a:t>, 2006).</a:t>
            </a:r>
          </a:p>
          <a:p>
            <a:pPr marL="0" indent="0">
              <a:buNone/>
            </a:pPr>
            <a:r>
              <a:rPr lang="en-GB" dirty="0">
                <a:latin typeface="Times New Roman" panose="02020603050405020304" pitchFamily="18" charset="0"/>
                <a:cs typeface="Times New Roman" panose="02020603050405020304" pitchFamily="18" charset="0"/>
              </a:rPr>
              <a:t> </a:t>
            </a:r>
          </a:p>
          <a:p>
            <a:r>
              <a:rPr lang="en-GB" dirty="0">
                <a:latin typeface="Times New Roman" panose="02020603050405020304" pitchFamily="18" charset="0"/>
                <a:cs typeface="Times New Roman" panose="02020603050405020304" pitchFamily="18" charset="0"/>
              </a:rPr>
              <a:t>Generally, </a:t>
            </a:r>
            <a:r>
              <a:rPr lang="en-GB" b="1" dirty="0" err="1">
                <a:latin typeface="Times New Roman" panose="02020603050405020304" pitchFamily="18" charset="0"/>
                <a:cs typeface="Times New Roman" panose="02020603050405020304" pitchFamily="18" charset="0"/>
              </a:rPr>
              <a:t>gharar</a:t>
            </a:r>
            <a:r>
              <a:rPr lang="en-GB" dirty="0">
                <a:latin typeface="Times New Roman" panose="02020603050405020304" pitchFamily="18" charset="0"/>
                <a:cs typeface="Times New Roman" panose="02020603050405020304" pitchFamily="18" charset="0"/>
              </a:rPr>
              <a:t> relates to the ambiguity and/or ignorance of either in the terms of the contract or in the object of the contract. Thus, a sale can be void due to </a:t>
            </a:r>
            <a:r>
              <a:rPr lang="en-GB" dirty="0" err="1">
                <a:latin typeface="Times New Roman" panose="02020603050405020304" pitchFamily="18" charset="0"/>
                <a:cs typeface="Times New Roman" panose="02020603050405020304" pitchFamily="18" charset="0"/>
              </a:rPr>
              <a:t>gharar</a:t>
            </a:r>
            <a:r>
              <a:rPr lang="en-GB" dirty="0">
                <a:latin typeface="Times New Roman" panose="02020603050405020304" pitchFamily="18" charset="0"/>
                <a:cs typeface="Times New Roman" panose="02020603050405020304" pitchFamily="18" charset="0"/>
              </a:rPr>
              <a:t>, due to risks of existence and taking possession of the object of sale on one hand, and uncertainty of the quantity, quality, price and time of payment on the other (</a:t>
            </a:r>
            <a:r>
              <a:rPr lang="en-GB" dirty="0" err="1">
                <a:latin typeface="Times New Roman" panose="02020603050405020304" pitchFamily="18" charset="0"/>
                <a:cs typeface="Times New Roman" panose="02020603050405020304" pitchFamily="18" charset="0"/>
              </a:rPr>
              <a:t>Dusuki</a:t>
            </a:r>
            <a:r>
              <a:rPr lang="en-GB" dirty="0">
                <a:latin typeface="Times New Roman" panose="02020603050405020304" pitchFamily="18" charset="0"/>
                <a:cs typeface="Times New Roman" panose="02020603050405020304" pitchFamily="18" charset="0"/>
              </a:rPr>
              <a:t> &amp; Mokhtar, 2010). </a:t>
            </a:r>
            <a:endParaRPr lang="en-T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98146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93C15-15A1-87A2-1E1C-30953CA7EC76}"/>
              </a:ext>
            </a:extLst>
          </p:cNvPr>
          <p:cNvSpPr>
            <a:spLocks noGrp="1"/>
          </p:cNvSpPr>
          <p:nvPr>
            <p:ph type="title"/>
          </p:nvPr>
        </p:nvSpPr>
        <p:spPr>
          <a:xfrm>
            <a:off x="665108" y="-77219"/>
            <a:ext cx="10515600" cy="1325563"/>
          </a:xfrm>
        </p:spPr>
        <p:txBody>
          <a:bodyPr/>
          <a:lstStyle/>
          <a:p>
            <a:r>
              <a:rPr lang="en-GB" b="1" dirty="0">
                <a:solidFill>
                  <a:srgbClr val="FFC000"/>
                </a:solidFill>
                <a:latin typeface="Book Antiqua" panose="02040602050305030304" pitchFamily="18" charset="0"/>
                <a:cs typeface="Times New Roman" panose="02020603050405020304" pitchFamily="18" charset="0"/>
              </a:rPr>
              <a:t>Where Gharar May Occur</a:t>
            </a:r>
            <a:endParaRPr lang="en-TZ" b="1" dirty="0">
              <a:solidFill>
                <a:srgbClr val="FFC000"/>
              </a:solidFill>
              <a:latin typeface="Book Antiqua" panose="0204060205030503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8057331-73CF-DFD9-1A3F-EC705D25C956}"/>
              </a:ext>
            </a:extLst>
          </p:cNvPr>
          <p:cNvSpPr>
            <a:spLocks noGrp="1"/>
          </p:cNvSpPr>
          <p:nvPr>
            <p:ph idx="1"/>
          </p:nvPr>
        </p:nvSpPr>
        <p:spPr>
          <a:xfrm>
            <a:off x="542444" y="1074504"/>
            <a:ext cx="11354916" cy="5661575"/>
          </a:xfrm>
        </p:spPr>
        <p:txBody>
          <a:bodyPr>
            <a:noAutofit/>
          </a:bodyPr>
          <a:lstStyle/>
          <a:p>
            <a:r>
              <a:rPr lang="en-GB" dirty="0">
                <a:latin typeface="Times New Roman" panose="02020603050405020304" pitchFamily="18" charset="0"/>
                <a:cs typeface="Times New Roman" panose="02020603050405020304" pitchFamily="18" charset="0"/>
              </a:rPr>
              <a:t>Risk or uncertainty associated with time of payment )</a:t>
            </a:r>
            <a:r>
              <a:rPr lang="ar-AE" dirty="0">
                <a:latin typeface="Times New Roman" panose="02020603050405020304" pitchFamily="18" charset="0"/>
                <a:cs typeface="Times New Roman" panose="02020603050405020304" pitchFamily="18" charset="0"/>
              </a:rPr>
              <a:t> غرر</a:t>
            </a:r>
            <a:r>
              <a:rPr lang="ar-DZ" dirty="0">
                <a:latin typeface="Times New Roman" panose="02020603050405020304" pitchFamily="18" charset="0"/>
                <a:cs typeface="Times New Roman" panose="02020603050405020304" pitchFamily="18" charset="0"/>
              </a:rPr>
              <a:t>في الأجل</a:t>
            </a:r>
            <a:r>
              <a:rPr lang="ar-AE"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for instance, unconfirmed date of payment in the case of a deferred sale (Al-</a:t>
            </a:r>
            <a:r>
              <a:rPr lang="en-GB" dirty="0" err="1">
                <a:latin typeface="Times New Roman" panose="02020603050405020304" pitchFamily="18" charset="0"/>
                <a:cs typeface="Times New Roman" panose="02020603050405020304" pitchFamily="18" charset="0"/>
              </a:rPr>
              <a:t>Kasani</a:t>
            </a:r>
            <a:r>
              <a:rPr lang="en-GB" dirty="0">
                <a:latin typeface="Times New Roman" panose="02020603050405020304" pitchFamily="18" charset="0"/>
                <a:cs typeface="Times New Roman" panose="02020603050405020304" pitchFamily="18" charset="0"/>
              </a:rPr>
              <a:t>, 2003). </a:t>
            </a:r>
          </a:p>
          <a:p>
            <a:r>
              <a:rPr lang="en-GB" dirty="0">
                <a:latin typeface="Times New Roman" panose="02020603050405020304" pitchFamily="18" charset="0"/>
                <a:cs typeface="Times New Roman" panose="02020603050405020304" pitchFamily="18" charset="0"/>
              </a:rPr>
              <a:t>Risk or Uncertainty associated with existence of commodity </a:t>
            </a:r>
            <a:r>
              <a:rPr lang="ar-AE" dirty="0">
                <a:latin typeface="Times New Roman" panose="02020603050405020304" pitchFamily="18" charset="0"/>
                <a:cs typeface="Times New Roman" panose="02020603050405020304" pitchFamily="18" charset="0"/>
              </a:rPr>
              <a:t>غرر</a:t>
            </a:r>
            <a:r>
              <a:rPr lang="ar-DZ" dirty="0">
                <a:latin typeface="Times New Roman" panose="02020603050405020304" pitchFamily="18" charset="0"/>
                <a:cs typeface="Times New Roman" panose="02020603050405020304" pitchFamily="18" charset="0"/>
              </a:rPr>
              <a:t>في  الوجود</a:t>
            </a:r>
            <a:r>
              <a:rPr lang="ar-AE" dirty="0">
                <a:latin typeface="Times New Roman" panose="02020603050405020304" pitchFamily="18" charset="0"/>
                <a:cs typeface="Times New Roman" panose="02020603050405020304" pitchFamily="18" charset="0"/>
              </a:rPr>
              <a:t> – </a:t>
            </a:r>
            <a:r>
              <a:rPr lang="en-GB" dirty="0">
                <a:latin typeface="Times New Roman" panose="02020603050405020304" pitchFamily="18" charset="0"/>
                <a:cs typeface="Times New Roman" panose="02020603050405020304" pitchFamily="18" charset="0"/>
              </a:rPr>
              <a:t>for instance, trading of an item that does not exist (Al-</a:t>
            </a:r>
            <a:r>
              <a:rPr lang="en-GB" dirty="0" err="1">
                <a:latin typeface="Times New Roman" panose="02020603050405020304" pitchFamily="18" charset="0"/>
                <a:cs typeface="Times New Roman" panose="02020603050405020304" pitchFamily="18" charset="0"/>
              </a:rPr>
              <a:t>Kasani</a:t>
            </a:r>
            <a:r>
              <a:rPr lang="en-GB" dirty="0">
                <a:latin typeface="Times New Roman" panose="02020603050405020304" pitchFamily="18" charset="0"/>
                <a:cs typeface="Times New Roman" panose="02020603050405020304" pitchFamily="18" charset="0"/>
              </a:rPr>
              <a:t>, 2003).</a:t>
            </a:r>
          </a:p>
          <a:p>
            <a:r>
              <a:rPr lang="en-GB" dirty="0">
                <a:latin typeface="Times New Roman" panose="02020603050405020304" pitchFamily="18" charset="0"/>
                <a:cs typeface="Times New Roman" panose="02020603050405020304" pitchFamily="18" charset="0"/>
              </a:rPr>
              <a:t>Risk or Uncertainty associated with quality of commodity )</a:t>
            </a:r>
            <a:r>
              <a:rPr lang="ar-AE" dirty="0">
                <a:latin typeface="Times New Roman" panose="02020603050405020304" pitchFamily="18" charset="0"/>
                <a:cs typeface="Times New Roman" panose="02020603050405020304" pitchFamily="18" charset="0"/>
              </a:rPr>
              <a:t> غرر</a:t>
            </a:r>
            <a:r>
              <a:rPr lang="ar-DZ" dirty="0">
                <a:latin typeface="Times New Roman" panose="02020603050405020304" pitchFamily="18" charset="0"/>
                <a:cs typeface="Times New Roman" panose="02020603050405020304" pitchFamily="18" charset="0"/>
              </a:rPr>
              <a:t> في الصفقة</a:t>
            </a:r>
            <a:r>
              <a:rPr lang="ar-AE"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for instance, ambiguity happens in the specifications and features of the goods (Al-</a:t>
            </a:r>
            <a:r>
              <a:rPr lang="en-GB" dirty="0" err="1">
                <a:latin typeface="Times New Roman" panose="02020603050405020304" pitchFamily="18" charset="0"/>
                <a:cs typeface="Times New Roman" panose="02020603050405020304" pitchFamily="18" charset="0"/>
              </a:rPr>
              <a:t>Sarakhsi</a:t>
            </a:r>
            <a:r>
              <a:rPr lang="en-GB" dirty="0">
                <a:latin typeface="Times New Roman" panose="02020603050405020304" pitchFamily="18" charset="0"/>
                <a:cs typeface="Times New Roman" panose="02020603050405020304" pitchFamily="18" charset="0"/>
              </a:rPr>
              <a:t>, 1993). </a:t>
            </a:r>
          </a:p>
          <a:p>
            <a:r>
              <a:rPr lang="en-GB" dirty="0">
                <a:latin typeface="Times New Roman" panose="02020603050405020304" pitchFamily="18" charset="0"/>
                <a:cs typeface="Times New Roman" panose="02020603050405020304" pitchFamily="18" charset="0"/>
              </a:rPr>
              <a:t>Risk or Uncertainty associated with quantity of commodity </a:t>
            </a:r>
            <a:r>
              <a:rPr lang="ar-AE" dirty="0">
                <a:latin typeface="Times New Roman" panose="02020603050405020304" pitchFamily="18" charset="0"/>
                <a:cs typeface="Times New Roman" panose="02020603050405020304" pitchFamily="18" charset="0"/>
              </a:rPr>
              <a:t>غرر </a:t>
            </a:r>
            <a:r>
              <a:rPr lang="ar-DZ" dirty="0">
                <a:latin typeface="Times New Roman" panose="02020603050405020304" pitchFamily="18" charset="0"/>
                <a:cs typeface="Times New Roman" panose="02020603050405020304" pitchFamily="18" charset="0"/>
              </a:rPr>
              <a:t>في المقدار</a:t>
            </a:r>
            <a:r>
              <a:rPr lang="ar-AE" dirty="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for instance, selling something without specifying the price or quantity of the goods (Ibn Abidin, 1992). </a:t>
            </a:r>
          </a:p>
          <a:p>
            <a:r>
              <a:rPr lang="en-GB" dirty="0">
                <a:latin typeface="Times New Roman" panose="02020603050405020304" pitchFamily="18" charset="0"/>
                <a:cs typeface="Times New Roman" panose="02020603050405020304" pitchFamily="18" charset="0"/>
              </a:rPr>
              <a:t>Uncertainty associated with possession of commodity )</a:t>
            </a:r>
            <a:r>
              <a:rPr lang="ar-AE" dirty="0">
                <a:latin typeface="Times New Roman" panose="02020603050405020304" pitchFamily="18" charset="0"/>
                <a:cs typeface="Times New Roman" panose="02020603050405020304" pitchFamily="18" charset="0"/>
              </a:rPr>
              <a:t> غرر </a:t>
            </a:r>
            <a:r>
              <a:rPr lang="ar-DZ" dirty="0">
                <a:latin typeface="Times New Roman" panose="02020603050405020304" pitchFamily="18" charset="0"/>
                <a:cs typeface="Times New Roman" panose="02020603050405020304" pitchFamily="18" charset="0"/>
              </a:rPr>
              <a:t>في الحصول</a:t>
            </a:r>
            <a:r>
              <a:rPr lang="ar-AE"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for instance, trading of birds in the sky or fish in the sea (Ibn </a:t>
            </a:r>
            <a:r>
              <a:rPr lang="en-GB" dirty="0" err="1">
                <a:latin typeface="Times New Roman" panose="02020603050405020304" pitchFamily="18" charset="0"/>
                <a:cs typeface="Times New Roman" panose="02020603050405020304" pitchFamily="18" charset="0"/>
              </a:rPr>
              <a:t>Muflih</a:t>
            </a:r>
            <a:r>
              <a:rPr lang="en-GB" dirty="0">
                <a:latin typeface="Times New Roman" panose="02020603050405020304" pitchFamily="18" charset="0"/>
                <a:cs typeface="Times New Roman" panose="02020603050405020304" pitchFamily="18" charset="0"/>
              </a:rPr>
              <a:t>, 1997).</a:t>
            </a:r>
            <a:endParaRPr lang="en-T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724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52CE9-F9B4-B1E6-F0D1-930B32C68B4D}"/>
              </a:ext>
            </a:extLst>
          </p:cNvPr>
          <p:cNvSpPr>
            <a:spLocks noGrp="1"/>
          </p:cNvSpPr>
          <p:nvPr>
            <p:ph type="title"/>
          </p:nvPr>
        </p:nvSpPr>
        <p:spPr>
          <a:xfrm>
            <a:off x="838200" y="365125"/>
            <a:ext cx="11120120" cy="1325563"/>
          </a:xfrm>
        </p:spPr>
        <p:txBody>
          <a:bodyPr>
            <a:normAutofit/>
          </a:bodyPr>
          <a:lstStyle/>
          <a:p>
            <a:r>
              <a:rPr lang="en-GB" sz="4000" b="1" dirty="0">
                <a:solidFill>
                  <a:srgbClr val="FFC000"/>
                </a:solidFill>
                <a:latin typeface="Book Antiqua" panose="02040602050305030304" pitchFamily="18" charset="0"/>
                <a:cs typeface="Times New Roman" panose="02020603050405020304" pitchFamily="18" charset="0"/>
              </a:rPr>
              <a:t>B</a:t>
            </a:r>
            <a:r>
              <a:rPr lang="en-TZ" sz="4000" b="1" dirty="0">
                <a:solidFill>
                  <a:srgbClr val="FFC000"/>
                </a:solidFill>
                <a:latin typeface="Book Antiqua" panose="02040602050305030304" pitchFamily="18" charset="0"/>
                <a:cs typeface="Times New Roman" panose="02020603050405020304" pitchFamily="18" charset="0"/>
              </a:rPr>
              <a:t>asis of  Forbidding is prohibition - examples</a:t>
            </a:r>
          </a:p>
        </p:txBody>
      </p:sp>
      <p:sp>
        <p:nvSpPr>
          <p:cNvPr id="3" name="Content Placeholder 2">
            <a:extLst>
              <a:ext uri="{FF2B5EF4-FFF2-40B4-BE49-F238E27FC236}">
                <a16:creationId xmlns:a16="http://schemas.microsoft.com/office/drawing/2014/main" id="{2945495D-E499-0B2D-334F-76ADBA376D94}"/>
              </a:ext>
            </a:extLst>
          </p:cNvPr>
          <p:cNvSpPr>
            <a:spLocks noGrp="1"/>
          </p:cNvSpPr>
          <p:nvPr>
            <p:ph idx="1"/>
          </p:nvPr>
        </p:nvSpPr>
        <p:spPr>
          <a:xfrm>
            <a:off x="726440" y="1500505"/>
            <a:ext cx="10515600" cy="4840334"/>
          </a:xfrm>
        </p:spPr>
        <p:txBody>
          <a:bodyPr>
            <a:normAutofit fontScale="92500" lnSpcReduction="20000"/>
          </a:bodyPr>
          <a:lstStyle/>
          <a:p>
            <a:pPr algn="just"/>
            <a:r>
              <a:rPr lang="en-GB" sz="3600" dirty="0">
                <a:latin typeface="Times New Roman" panose="02020603050405020304" pitchFamily="18" charset="0"/>
                <a:cs typeface="Times New Roman" panose="02020603050405020304" pitchFamily="18" charset="0"/>
              </a:rPr>
              <a:t>Prohibition of interest  or usury (RIBA) - Earnings must be based on profit and loss sharing. In its purest form, it is equity related </a:t>
            </a:r>
          </a:p>
          <a:p>
            <a:pPr marL="0" indent="0" algn="just">
              <a:buNone/>
            </a:pPr>
            <a:endParaRPr lang="en-GB" sz="3600" dirty="0">
              <a:latin typeface="Times New Roman" panose="02020603050405020304" pitchFamily="18" charset="0"/>
              <a:cs typeface="Times New Roman" panose="02020603050405020304" pitchFamily="18" charset="0"/>
            </a:endParaRPr>
          </a:p>
          <a:p>
            <a:pPr algn="just"/>
            <a:r>
              <a:rPr lang="en-GB" sz="3600" dirty="0">
                <a:latin typeface="Times New Roman" panose="02020603050405020304" pitchFamily="18" charset="0"/>
                <a:cs typeface="Times New Roman" panose="02020603050405020304" pitchFamily="18" charset="0"/>
              </a:rPr>
              <a:t>Prohibition of activities with elements of Gharar (uncertainty): excessive speculation is prohibited. </a:t>
            </a:r>
          </a:p>
          <a:p>
            <a:pPr marL="0" indent="0" algn="just">
              <a:buNone/>
            </a:pPr>
            <a:endParaRPr lang="en-GB" sz="3600" dirty="0">
              <a:latin typeface="Times New Roman" panose="02020603050405020304" pitchFamily="18" charset="0"/>
              <a:cs typeface="Times New Roman" panose="02020603050405020304" pitchFamily="18" charset="0"/>
            </a:endParaRPr>
          </a:p>
          <a:p>
            <a:pPr algn="just"/>
            <a:r>
              <a:rPr lang="en-GB" sz="3600" dirty="0">
                <a:latin typeface="Times New Roman" panose="02020603050405020304" pitchFamily="18" charset="0"/>
                <a:cs typeface="Times New Roman" panose="02020603050405020304" pitchFamily="18" charset="0"/>
              </a:rPr>
              <a:t> Prohibition to invest in certain sectors (haram items) such as alcohol, gambling, weapons/defence, adult entertainment, pig related industry and conventional financial services </a:t>
            </a:r>
          </a:p>
          <a:p>
            <a:pPr marL="0" indent="0">
              <a:buNone/>
            </a:pPr>
            <a:endParaRPr lang="en-TZ"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3178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63A1E-364C-6112-C2DE-48C70D056F66}"/>
              </a:ext>
            </a:extLst>
          </p:cNvPr>
          <p:cNvSpPr>
            <a:spLocks noGrp="1"/>
          </p:cNvSpPr>
          <p:nvPr>
            <p:ph type="title"/>
          </p:nvPr>
        </p:nvSpPr>
        <p:spPr>
          <a:xfrm>
            <a:off x="838200" y="42862"/>
            <a:ext cx="10515600" cy="1095375"/>
          </a:xfrm>
        </p:spPr>
        <p:txBody>
          <a:bodyPr/>
          <a:lstStyle/>
          <a:p>
            <a:r>
              <a:rPr lang="en-GB" b="1" dirty="0">
                <a:solidFill>
                  <a:srgbClr val="FFC000"/>
                </a:solidFill>
                <a:latin typeface="Book Antiqua" panose="02040602050305030304" pitchFamily="18" charset="0"/>
                <a:cs typeface="Times New Roman" panose="02020603050405020304" pitchFamily="18" charset="0"/>
              </a:rPr>
              <a:t>Tolerable Risk to be Avoided </a:t>
            </a:r>
            <a:endParaRPr lang="en-TZ" b="1" dirty="0">
              <a:solidFill>
                <a:srgbClr val="FFC000"/>
              </a:solidFill>
              <a:latin typeface="Book Antiqua" panose="0204060205030503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58193DC-08A5-921A-077B-D2CDF0FE1C29}"/>
              </a:ext>
            </a:extLst>
          </p:cNvPr>
          <p:cNvSpPr>
            <a:spLocks noGrp="1"/>
          </p:cNvSpPr>
          <p:nvPr>
            <p:ph idx="1"/>
          </p:nvPr>
        </p:nvSpPr>
        <p:spPr>
          <a:xfrm>
            <a:off x="838200" y="957417"/>
            <a:ext cx="10515600" cy="5563304"/>
          </a:xfrm>
        </p:spPr>
        <p:txBody>
          <a:bodyPr>
            <a:normAutofit fontScale="92500"/>
          </a:bodyPr>
          <a:lstStyle/>
          <a:p>
            <a:r>
              <a:rPr lang="en-GB" dirty="0">
                <a:latin typeface="Times New Roman" panose="02020603050405020304" pitchFamily="18" charset="0"/>
                <a:cs typeface="Times New Roman" panose="02020603050405020304" pitchFamily="18" charset="0"/>
              </a:rPr>
              <a:t>The final type of risk identified is the permissible risk that does not fall in the above two categories. </a:t>
            </a:r>
          </a:p>
          <a:p>
            <a:pPr marL="0" indent="0">
              <a:buNone/>
            </a:pP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It includes the types of risk that are inevitable, insignificant and unintentional. Exposing to excessive risk not only hurdles investment but also deters economic growth, which might be against the </a:t>
            </a:r>
            <a:r>
              <a:rPr lang="en-GB" i="1" dirty="0" err="1">
                <a:latin typeface="Times New Roman" panose="02020603050405020304" pitchFamily="18" charset="0"/>
                <a:cs typeface="Times New Roman" panose="02020603050405020304" pitchFamily="18" charset="0"/>
              </a:rPr>
              <a:t>Maqasid</a:t>
            </a:r>
            <a:r>
              <a:rPr lang="en-GB" i="1" dirty="0">
                <a:latin typeface="Times New Roman" panose="02020603050405020304" pitchFamily="18" charset="0"/>
                <a:cs typeface="Times New Roman" panose="02020603050405020304" pitchFamily="18" charset="0"/>
              </a:rPr>
              <a:t> al-Shari’ah. </a:t>
            </a:r>
          </a:p>
          <a:p>
            <a:pPr marL="0" indent="0">
              <a:buNone/>
            </a:pPr>
            <a:endParaRPr lang="en-GB" i="1"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Examples of these risks can be operational risks, liquidity risks, credit risk (Al-</a:t>
            </a:r>
            <a:r>
              <a:rPr lang="en-GB" dirty="0" err="1">
                <a:latin typeface="Times New Roman" panose="02020603050405020304" pitchFamily="18" charset="0"/>
                <a:cs typeface="Times New Roman" panose="02020603050405020304" pitchFamily="18" charset="0"/>
              </a:rPr>
              <a:t>Suwailem</a:t>
            </a:r>
            <a:r>
              <a:rPr lang="en-GB" dirty="0">
                <a:latin typeface="Times New Roman" panose="02020603050405020304" pitchFamily="18" charset="0"/>
                <a:cs typeface="Times New Roman" panose="02020603050405020304" pitchFamily="18" charset="0"/>
              </a:rPr>
              <a:t>, 2006).</a:t>
            </a:r>
          </a:p>
          <a:p>
            <a:pPr marL="0" indent="0">
              <a:buNone/>
            </a:pP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 Based on the above discussion, it is permissible from </a:t>
            </a:r>
            <a:r>
              <a:rPr lang="en-GB" dirty="0" err="1">
                <a:latin typeface="Times New Roman" panose="02020603050405020304" pitchFamily="18" charset="0"/>
                <a:cs typeface="Times New Roman" panose="02020603050405020304" pitchFamily="18" charset="0"/>
              </a:rPr>
              <a:t>Shari’ah</a:t>
            </a:r>
            <a:r>
              <a:rPr lang="en-GB" dirty="0">
                <a:latin typeface="Times New Roman" panose="02020603050405020304" pitchFamily="18" charset="0"/>
                <a:cs typeface="Times New Roman" panose="02020603050405020304" pitchFamily="18" charset="0"/>
              </a:rPr>
              <a:t> perspective to manage or minimise tolerable risk through a hedging strategy. </a:t>
            </a:r>
          </a:p>
        </p:txBody>
      </p:sp>
    </p:spTree>
    <p:extLst>
      <p:ext uri="{BB962C8B-B14F-4D97-AF65-F5344CB8AC3E}">
        <p14:creationId xmlns:p14="http://schemas.microsoft.com/office/powerpoint/2010/main" val="4178562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63A1E-364C-6112-C2DE-48C70D056F66}"/>
              </a:ext>
            </a:extLst>
          </p:cNvPr>
          <p:cNvSpPr>
            <a:spLocks noGrp="1"/>
          </p:cNvSpPr>
          <p:nvPr>
            <p:ph type="title"/>
          </p:nvPr>
        </p:nvSpPr>
        <p:spPr>
          <a:xfrm>
            <a:off x="838200" y="42862"/>
            <a:ext cx="10515600" cy="1095375"/>
          </a:xfrm>
        </p:spPr>
        <p:txBody>
          <a:bodyPr/>
          <a:lstStyle/>
          <a:p>
            <a:r>
              <a:rPr lang="en-GB" b="1" dirty="0">
                <a:solidFill>
                  <a:srgbClr val="FFC000"/>
                </a:solidFill>
                <a:latin typeface="Book Antiqua" panose="02040602050305030304" pitchFamily="18" charset="0"/>
                <a:cs typeface="Times New Roman" panose="02020603050405020304" pitchFamily="18" charset="0"/>
              </a:rPr>
              <a:t>Tolerable Risk to be Avoided </a:t>
            </a:r>
            <a:endParaRPr lang="en-TZ" b="1" dirty="0">
              <a:solidFill>
                <a:srgbClr val="FFC000"/>
              </a:solidFill>
              <a:latin typeface="Book Antiqua" panose="0204060205030503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58193DC-08A5-921A-077B-D2CDF0FE1C29}"/>
              </a:ext>
            </a:extLst>
          </p:cNvPr>
          <p:cNvSpPr>
            <a:spLocks noGrp="1"/>
          </p:cNvSpPr>
          <p:nvPr>
            <p:ph idx="1"/>
          </p:nvPr>
        </p:nvSpPr>
        <p:spPr>
          <a:xfrm>
            <a:off x="838200" y="1512053"/>
            <a:ext cx="10515600" cy="4943165"/>
          </a:xfrm>
        </p:spPr>
        <p:txBody>
          <a:bodyPr>
            <a:normAutofit/>
          </a:bodyPr>
          <a:lstStyle/>
          <a:p>
            <a:r>
              <a:rPr lang="en-GB" sz="4400" dirty="0">
                <a:latin typeface="Times New Roman" panose="02020603050405020304" pitchFamily="18" charset="0"/>
                <a:cs typeface="Times New Roman" panose="02020603050405020304" pitchFamily="18" charset="0"/>
              </a:rPr>
              <a:t>According to Hassan (2009) an Islamic hedging approach toward risk management must fulfil the following conditions:</a:t>
            </a:r>
          </a:p>
          <a:p>
            <a:pPr lvl="1"/>
            <a:r>
              <a:rPr lang="en-GB" sz="4000" dirty="0">
                <a:latin typeface="Times New Roman" panose="02020603050405020304" pitchFamily="18" charset="0"/>
                <a:cs typeface="Times New Roman" panose="02020603050405020304" pitchFamily="18" charset="0"/>
              </a:rPr>
              <a:t> The strategy adopted to manage tolerable risk must not contravene with Shari’ah principle of </a:t>
            </a:r>
            <a:r>
              <a:rPr lang="en-GB" sz="4000" i="1" dirty="0">
                <a:latin typeface="Times New Roman" panose="02020603050405020304" pitchFamily="18" charset="0"/>
                <a:cs typeface="Times New Roman" panose="02020603050405020304" pitchFamily="18" charset="0"/>
              </a:rPr>
              <a:t>‘Al-</a:t>
            </a:r>
            <a:r>
              <a:rPr lang="en-GB" sz="4000" i="1" dirty="0" err="1">
                <a:latin typeface="Times New Roman" panose="02020603050405020304" pitchFamily="18" charset="0"/>
                <a:cs typeface="Times New Roman" panose="02020603050405020304" pitchFamily="18" charset="0"/>
              </a:rPr>
              <a:t>ghunum</a:t>
            </a:r>
            <a:r>
              <a:rPr lang="en-GB" sz="4000" i="1" dirty="0">
                <a:latin typeface="Times New Roman" panose="02020603050405020304" pitchFamily="18" charset="0"/>
                <a:cs typeface="Times New Roman" panose="02020603050405020304" pitchFamily="18" charset="0"/>
              </a:rPr>
              <a:t> </a:t>
            </a:r>
            <a:r>
              <a:rPr lang="en-GB" sz="4000" i="1" dirty="0" err="1">
                <a:latin typeface="Times New Roman" panose="02020603050405020304" pitchFamily="18" charset="0"/>
                <a:cs typeface="Times New Roman" panose="02020603050405020304" pitchFamily="18" charset="0"/>
              </a:rPr>
              <a:t>bil</a:t>
            </a:r>
            <a:r>
              <a:rPr lang="en-GB" sz="4000" i="1" dirty="0">
                <a:latin typeface="Times New Roman" panose="02020603050405020304" pitchFamily="18" charset="0"/>
                <a:cs typeface="Times New Roman" panose="02020603050405020304" pitchFamily="18" charset="0"/>
              </a:rPr>
              <a:t> </a:t>
            </a:r>
            <a:r>
              <a:rPr lang="en-GB" sz="4000" i="1" dirty="0" err="1">
                <a:latin typeface="Times New Roman" panose="02020603050405020304" pitchFamily="18" charset="0"/>
                <a:cs typeface="Times New Roman" panose="02020603050405020304" pitchFamily="18" charset="0"/>
              </a:rPr>
              <a:t>Ghurum</a:t>
            </a:r>
            <a:r>
              <a:rPr lang="en-GB" sz="4000" i="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693241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63A1E-364C-6112-C2DE-48C70D056F66}"/>
              </a:ext>
            </a:extLst>
          </p:cNvPr>
          <p:cNvSpPr>
            <a:spLocks noGrp="1"/>
          </p:cNvSpPr>
          <p:nvPr>
            <p:ph type="title"/>
          </p:nvPr>
        </p:nvSpPr>
        <p:spPr>
          <a:xfrm>
            <a:off x="838200" y="42862"/>
            <a:ext cx="10515600" cy="1095375"/>
          </a:xfrm>
        </p:spPr>
        <p:txBody>
          <a:bodyPr/>
          <a:lstStyle/>
          <a:p>
            <a:r>
              <a:rPr lang="en-GB" b="1" dirty="0">
                <a:solidFill>
                  <a:srgbClr val="FFC000"/>
                </a:solidFill>
                <a:latin typeface="Book Antiqua" panose="02040602050305030304" pitchFamily="18" charset="0"/>
                <a:cs typeface="Times New Roman" panose="02020603050405020304" pitchFamily="18" charset="0"/>
              </a:rPr>
              <a:t>Tolerable Risk to be avoided </a:t>
            </a:r>
            <a:endParaRPr lang="en-TZ" b="1" dirty="0">
              <a:solidFill>
                <a:srgbClr val="FFC000"/>
              </a:solidFill>
              <a:latin typeface="Book Antiqua" panose="0204060205030503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58193DC-08A5-921A-077B-D2CDF0FE1C29}"/>
              </a:ext>
            </a:extLst>
          </p:cNvPr>
          <p:cNvSpPr>
            <a:spLocks noGrp="1"/>
          </p:cNvSpPr>
          <p:nvPr>
            <p:ph idx="1"/>
          </p:nvPr>
        </p:nvSpPr>
        <p:spPr>
          <a:xfrm>
            <a:off x="838200" y="957417"/>
            <a:ext cx="10515600" cy="5638255"/>
          </a:xfrm>
        </p:spPr>
        <p:txBody>
          <a:bodyPr>
            <a:normAutofit lnSpcReduction="10000"/>
          </a:bodyPr>
          <a:lstStyle/>
          <a:p>
            <a:pPr marL="457200" lvl="1" indent="0" algn="r">
              <a:buNone/>
            </a:pPr>
            <a:r>
              <a:rPr lang="ar-DZ" sz="3600" dirty="0">
                <a:latin typeface="Times New Roman" panose="02020603050405020304" pitchFamily="18" charset="0"/>
                <a:cs typeface="Times New Roman" panose="02020603050405020304" pitchFamily="18" charset="0"/>
              </a:rPr>
              <a:t>الضرر يزال</a:t>
            </a:r>
            <a:endParaRPr lang="en-GB" sz="3600" dirty="0">
              <a:latin typeface="Times New Roman" panose="02020603050405020304" pitchFamily="18" charset="0"/>
              <a:cs typeface="Times New Roman" panose="02020603050405020304" pitchFamily="18" charset="0"/>
            </a:endParaRPr>
          </a:p>
          <a:p>
            <a:pPr lvl="1" algn="just"/>
            <a:r>
              <a:rPr lang="en-GB" sz="3600" dirty="0">
                <a:latin typeface="Times New Roman" panose="02020603050405020304" pitchFamily="18" charset="0"/>
                <a:cs typeface="Times New Roman" panose="02020603050405020304" pitchFamily="18" charset="0"/>
              </a:rPr>
              <a:t>The approach must be free from the elements of </a:t>
            </a:r>
            <a:r>
              <a:rPr lang="en-GB" sz="3600" u="sng" dirty="0">
                <a:latin typeface="Times New Roman" panose="02020603050405020304" pitchFamily="18" charset="0"/>
                <a:cs typeface="Times New Roman" panose="02020603050405020304" pitchFamily="18" charset="0"/>
              </a:rPr>
              <a:t>excessive </a:t>
            </a:r>
            <a:r>
              <a:rPr lang="en-GB" sz="3600" u="sng" dirty="0" err="1">
                <a:latin typeface="Times New Roman" panose="02020603050405020304" pitchFamily="18" charset="0"/>
                <a:cs typeface="Times New Roman" panose="02020603050405020304" pitchFamily="18" charset="0"/>
              </a:rPr>
              <a:t>gharar</a:t>
            </a:r>
            <a:r>
              <a:rPr lang="en-GB" sz="3600" dirty="0">
                <a:latin typeface="Times New Roman" panose="02020603050405020304" pitchFamily="18" charset="0"/>
                <a:cs typeface="Times New Roman" panose="02020603050405020304" pitchFamily="18" charset="0"/>
              </a:rPr>
              <a:t>.</a:t>
            </a:r>
          </a:p>
          <a:p>
            <a:pPr marL="457200" lvl="1" indent="0" algn="just">
              <a:buNone/>
            </a:pPr>
            <a:endParaRPr lang="en-GB" sz="3600" dirty="0">
              <a:latin typeface="Times New Roman" panose="02020603050405020304" pitchFamily="18" charset="0"/>
              <a:cs typeface="Times New Roman" panose="02020603050405020304" pitchFamily="18" charset="0"/>
            </a:endParaRPr>
          </a:p>
          <a:p>
            <a:pPr lvl="1" algn="just"/>
            <a:r>
              <a:rPr lang="en-GB" sz="3600" dirty="0">
                <a:latin typeface="Times New Roman" panose="02020603050405020304" pitchFamily="18" charset="0"/>
                <a:cs typeface="Times New Roman" panose="02020603050405020304" pitchFamily="18" charset="0"/>
              </a:rPr>
              <a:t> The underlying contract must be based on </a:t>
            </a:r>
            <a:r>
              <a:rPr lang="en-GB" sz="3600" dirty="0" err="1">
                <a:latin typeface="Times New Roman" panose="02020603050405020304" pitchFamily="18" charset="0"/>
                <a:cs typeface="Times New Roman" panose="02020603050405020304" pitchFamily="18" charset="0"/>
              </a:rPr>
              <a:t>Shari’ah</a:t>
            </a:r>
            <a:r>
              <a:rPr lang="en-GB" sz="3600" dirty="0">
                <a:latin typeface="Times New Roman" panose="02020603050405020304" pitchFamily="18" charset="0"/>
                <a:cs typeface="Times New Roman" panose="02020603050405020304" pitchFamily="18" charset="0"/>
              </a:rPr>
              <a:t> principles. Al-</a:t>
            </a:r>
            <a:r>
              <a:rPr lang="en-GB" sz="3600" dirty="0" err="1">
                <a:latin typeface="Times New Roman" panose="02020603050405020304" pitchFamily="18" charset="0"/>
                <a:cs typeface="Times New Roman" panose="02020603050405020304" pitchFamily="18" charset="0"/>
              </a:rPr>
              <a:t>Suwailem</a:t>
            </a:r>
            <a:r>
              <a:rPr lang="en-GB" sz="3600" dirty="0">
                <a:latin typeface="Times New Roman" panose="02020603050405020304" pitchFamily="18" charset="0"/>
                <a:cs typeface="Times New Roman" panose="02020603050405020304" pitchFamily="18" charset="0"/>
              </a:rPr>
              <a:t> (2006) adds one important condition that an Islamic hedging instrument must be free of zero-sum game features, where the net change of a wealth or benefit is equal to zero. In other words it is not allowed from Shari’ah perspective to use hedging tool in a financial transaction</a:t>
            </a:r>
            <a:endParaRPr lang="en-TZ"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67748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B51C8-6194-4071-F852-2C9373A72DB0}"/>
              </a:ext>
            </a:extLst>
          </p:cNvPr>
          <p:cNvSpPr>
            <a:spLocks noGrp="1"/>
          </p:cNvSpPr>
          <p:nvPr>
            <p:ph type="title"/>
          </p:nvPr>
        </p:nvSpPr>
        <p:spPr>
          <a:xfrm>
            <a:off x="152400" y="136525"/>
            <a:ext cx="11887200" cy="1006475"/>
          </a:xfrm>
        </p:spPr>
        <p:txBody>
          <a:bodyPr rtlCol="0">
            <a:normAutofit/>
          </a:bodyPr>
          <a:lstStyle/>
          <a:p>
            <a:pPr algn="ctr" fontAlgn="auto">
              <a:spcAft>
                <a:spcPts val="0"/>
              </a:spcAft>
              <a:defRPr/>
            </a:pPr>
            <a:r>
              <a:rPr lang="en-US" sz="4000" b="1" dirty="0">
                <a:solidFill>
                  <a:srgbClr val="FFC000"/>
                </a:solidFill>
                <a:latin typeface="Book Antiqua" panose="02040602050305030304" pitchFamily="18" charset="0"/>
              </a:rPr>
              <a:t>Hedging Through</a:t>
            </a:r>
            <a:r>
              <a:rPr lang="x-none" sz="4000" b="1" dirty="0">
                <a:solidFill>
                  <a:srgbClr val="FFC000"/>
                </a:solidFill>
                <a:latin typeface="Book Antiqua" panose="02040602050305030304" pitchFamily="18" charset="0"/>
              </a:rPr>
              <a:t>Takaful</a:t>
            </a:r>
          </a:p>
        </p:txBody>
      </p:sp>
      <p:sp>
        <p:nvSpPr>
          <p:cNvPr id="3" name="Content Placeholder 2">
            <a:extLst>
              <a:ext uri="{FF2B5EF4-FFF2-40B4-BE49-F238E27FC236}">
                <a16:creationId xmlns:a16="http://schemas.microsoft.com/office/drawing/2014/main" id="{93A2443C-0F9C-425D-22EE-3ED73F7B35E3}"/>
              </a:ext>
            </a:extLst>
          </p:cNvPr>
          <p:cNvSpPr>
            <a:spLocks noGrp="1"/>
          </p:cNvSpPr>
          <p:nvPr>
            <p:ph idx="1"/>
          </p:nvPr>
        </p:nvSpPr>
        <p:spPr>
          <a:xfrm>
            <a:off x="152400" y="1371600"/>
            <a:ext cx="12039600" cy="5014913"/>
          </a:xfrm>
        </p:spPr>
        <p:txBody>
          <a:bodyPr rtlCol="0">
            <a:normAutofit fontScale="55000" lnSpcReduction="20000"/>
          </a:bodyPr>
          <a:lstStyle/>
          <a:p>
            <a:pPr marL="0" indent="0" fontAlgn="auto">
              <a:spcAft>
                <a:spcPts val="0"/>
              </a:spcAft>
              <a:buFont typeface="Arial" panose="020B0604020202020204" pitchFamily="34" charset="0"/>
              <a:buNone/>
              <a:defRPr/>
            </a:pPr>
            <a:r>
              <a:rPr lang="en-GB" sz="6000" dirty="0">
                <a:solidFill>
                  <a:schemeClr val="tx1">
                    <a:lumMod val="75000"/>
                    <a:lumOff val="25000"/>
                  </a:schemeClr>
                </a:solidFill>
              </a:rPr>
              <a:t>Prophet Muhammad (saw) once asked a Bedouin who had left his camel untied, "Why do you not tie your camel?" The Bedouin answered, "I leave it to the will of Allah. The Prophet (saw) then said, </a:t>
            </a:r>
            <a:r>
              <a:rPr lang="en-GB" sz="6000" i="1" dirty="0">
                <a:solidFill>
                  <a:schemeClr val="tx1">
                    <a:lumMod val="75000"/>
                    <a:lumOff val="25000"/>
                  </a:schemeClr>
                </a:solidFill>
              </a:rPr>
              <a:t>"Tie up your camel first then put your trust in Allah (SWT). </a:t>
            </a:r>
          </a:p>
          <a:p>
            <a:pPr marL="0" indent="0" fontAlgn="auto">
              <a:spcAft>
                <a:spcPts val="0"/>
              </a:spcAft>
              <a:buFont typeface="Arial" panose="020B0604020202020204" pitchFamily="34" charset="0"/>
              <a:buNone/>
              <a:defRPr/>
            </a:pPr>
            <a:endParaRPr lang="en-GB" sz="6000" dirty="0">
              <a:solidFill>
                <a:schemeClr val="tx1">
                  <a:lumMod val="75000"/>
                  <a:lumOff val="25000"/>
                </a:schemeClr>
              </a:solidFill>
            </a:endParaRPr>
          </a:p>
          <a:p>
            <a:pPr marL="0" indent="0" fontAlgn="auto">
              <a:spcAft>
                <a:spcPts val="0"/>
              </a:spcAft>
              <a:buFont typeface="Arial" panose="020B0604020202020204" pitchFamily="34" charset="0"/>
              <a:buNone/>
              <a:defRPr/>
            </a:pPr>
            <a:r>
              <a:rPr lang="en-GB" sz="6000" dirty="0">
                <a:solidFill>
                  <a:schemeClr val="tx1">
                    <a:lumMod val="75000"/>
                    <a:lumOff val="25000"/>
                  </a:schemeClr>
                </a:solidFill>
              </a:rPr>
              <a:t>So, consider to cover your exposure with </a:t>
            </a:r>
            <a:r>
              <a:rPr lang="en-GB" sz="6000" b="1" i="1" dirty="0">
                <a:solidFill>
                  <a:schemeClr val="tx1">
                    <a:lumMod val="75000"/>
                    <a:lumOff val="25000"/>
                  </a:schemeClr>
                </a:solidFill>
              </a:rPr>
              <a:t>Takaful</a:t>
            </a:r>
            <a:r>
              <a:rPr lang="en-GB" sz="6000" dirty="0">
                <a:solidFill>
                  <a:schemeClr val="tx1">
                    <a:lumMod val="75000"/>
                    <a:lumOff val="25000"/>
                  </a:schemeClr>
                </a:solidFill>
              </a:rPr>
              <a:t>, as  risk from individuals or organizations is spread or shared with other individuals or organizations that have a relatively homogenous pattern in halal arrangement. Individuals or organizations that participate in the scheme will make a contribution to the Takaful fund. In the event a risk materializes, they will receive proceeds of Takaful funds in order to recover from their loss.</a:t>
            </a:r>
          </a:p>
          <a:p>
            <a:pPr marL="0" indent="0" fontAlgn="auto">
              <a:spcAft>
                <a:spcPts val="0"/>
              </a:spcAft>
              <a:buFont typeface="Arial" panose="020B0604020202020204" pitchFamily="34" charset="0"/>
              <a:buNone/>
              <a:defRPr/>
            </a:pPr>
            <a:endParaRPr lang="en-GB" sz="6000" u="sng" dirty="0">
              <a:solidFill>
                <a:schemeClr val="tx1">
                  <a:lumMod val="75000"/>
                  <a:lumOff val="25000"/>
                </a:schemeClr>
              </a:solidFill>
            </a:endParaRPr>
          </a:p>
          <a:p>
            <a:pPr marL="1371600" lvl="3" indent="0" fontAlgn="auto">
              <a:spcAft>
                <a:spcPts val="0"/>
              </a:spcAft>
              <a:buFont typeface="Arial" panose="020B0604020202020204" pitchFamily="34" charset="0"/>
              <a:buNone/>
              <a:defRPr/>
            </a:pPr>
            <a:endParaRPr lang="en-GB" sz="4500" dirty="0">
              <a:solidFill>
                <a:schemeClr val="tx1">
                  <a:lumMod val="75000"/>
                  <a:lumOff val="25000"/>
                </a:schemeClr>
              </a:solidFill>
            </a:endParaRPr>
          </a:p>
          <a:p>
            <a:pPr marL="0" indent="0" fontAlgn="auto">
              <a:spcAft>
                <a:spcPts val="0"/>
              </a:spcAft>
              <a:buFont typeface="Arial" panose="020B0604020202020204" pitchFamily="34" charset="0"/>
              <a:buNone/>
              <a:defRPr/>
            </a:pPr>
            <a:endParaRPr lang="x-none" dirty="0">
              <a:solidFill>
                <a:schemeClr val="tx1">
                  <a:lumMod val="75000"/>
                  <a:lumOff val="25000"/>
                </a:scheme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7C4D-7436-5BA8-07CB-823BBAA9F252}"/>
              </a:ext>
            </a:extLst>
          </p:cNvPr>
          <p:cNvSpPr>
            <a:spLocks noGrp="1"/>
          </p:cNvSpPr>
          <p:nvPr>
            <p:ph type="title"/>
          </p:nvPr>
        </p:nvSpPr>
        <p:spPr>
          <a:xfrm>
            <a:off x="838200" y="0"/>
            <a:ext cx="10515600" cy="1325563"/>
          </a:xfrm>
        </p:spPr>
        <p:txBody>
          <a:bodyPr/>
          <a:lstStyle/>
          <a:p>
            <a:r>
              <a:rPr lang="en-TZ" dirty="0">
                <a:solidFill>
                  <a:srgbClr val="FFC000"/>
                </a:solidFill>
                <a:latin typeface="Book Antiqua" panose="02040602050305030304" pitchFamily="18" charset="0"/>
              </a:rPr>
              <a:t>Concluding </a:t>
            </a:r>
            <a:r>
              <a:rPr lang="en-US" dirty="0">
                <a:solidFill>
                  <a:srgbClr val="FFC000"/>
                </a:solidFill>
                <a:latin typeface="Book Antiqua" panose="02040602050305030304" pitchFamily="18" charset="0"/>
              </a:rPr>
              <a:t>R</a:t>
            </a:r>
            <a:r>
              <a:rPr lang="en-TZ" dirty="0">
                <a:solidFill>
                  <a:srgbClr val="FFC000"/>
                </a:solidFill>
                <a:latin typeface="Book Antiqua" panose="02040602050305030304" pitchFamily="18" charset="0"/>
              </a:rPr>
              <a:t>emarks: To </a:t>
            </a:r>
            <a:r>
              <a:rPr lang="en-US" dirty="0">
                <a:solidFill>
                  <a:srgbClr val="FFC000"/>
                </a:solidFill>
                <a:latin typeface="Book Antiqua" panose="02040602050305030304" pitchFamily="18" charset="0"/>
              </a:rPr>
              <a:t>I</a:t>
            </a:r>
            <a:r>
              <a:rPr lang="en-TZ" dirty="0">
                <a:solidFill>
                  <a:srgbClr val="FFC000"/>
                </a:solidFill>
                <a:latin typeface="Book Antiqua" panose="02040602050305030304" pitchFamily="18" charset="0"/>
              </a:rPr>
              <a:t>nhibit or to </a:t>
            </a:r>
            <a:r>
              <a:rPr lang="en-US" dirty="0">
                <a:solidFill>
                  <a:srgbClr val="FFC000"/>
                </a:solidFill>
                <a:latin typeface="Book Antiqua" panose="02040602050305030304" pitchFamily="18" charset="0"/>
              </a:rPr>
              <a:t>F</a:t>
            </a:r>
            <a:r>
              <a:rPr lang="en-TZ" dirty="0">
                <a:solidFill>
                  <a:srgbClr val="FFC000"/>
                </a:solidFill>
                <a:latin typeface="Book Antiqua" panose="02040602050305030304" pitchFamily="18" charset="0"/>
              </a:rPr>
              <a:t>oster </a:t>
            </a:r>
            <a:r>
              <a:rPr lang="en-US" dirty="0">
                <a:solidFill>
                  <a:srgbClr val="FFC000"/>
                </a:solidFill>
                <a:latin typeface="Book Antiqua" panose="02040602050305030304" pitchFamily="18" charset="0"/>
              </a:rPr>
              <a:t>D</a:t>
            </a:r>
            <a:r>
              <a:rPr lang="en-TZ" dirty="0">
                <a:solidFill>
                  <a:srgbClr val="FFC000"/>
                </a:solidFill>
                <a:latin typeface="Book Antiqua" panose="02040602050305030304" pitchFamily="18" charset="0"/>
              </a:rPr>
              <a:t>ebt for </a:t>
            </a:r>
            <a:r>
              <a:rPr lang="en-US" dirty="0">
                <a:solidFill>
                  <a:srgbClr val="FFC000"/>
                </a:solidFill>
                <a:latin typeface="Book Antiqua" panose="02040602050305030304" pitchFamily="18" charset="0"/>
              </a:rPr>
              <a:t>V</a:t>
            </a:r>
            <a:r>
              <a:rPr lang="en-TZ" dirty="0">
                <a:solidFill>
                  <a:srgbClr val="FFC000"/>
                </a:solidFill>
                <a:latin typeface="Book Antiqua" panose="02040602050305030304" pitchFamily="18" charset="0"/>
              </a:rPr>
              <a:t>alue </a:t>
            </a:r>
            <a:r>
              <a:rPr lang="en-US" dirty="0">
                <a:solidFill>
                  <a:srgbClr val="FFC000"/>
                </a:solidFill>
                <a:latin typeface="Book Antiqua" panose="02040602050305030304" pitchFamily="18" charset="0"/>
              </a:rPr>
              <a:t>C</a:t>
            </a:r>
            <a:r>
              <a:rPr lang="en-TZ" dirty="0">
                <a:solidFill>
                  <a:srgbClr val="FFC000"/>
                </a:solidFill>
                <a:latin typeface="Book Antiqua" panose="02040602050305030304" pitchFamily="18" charset="0"/>
              </a:rPr>
              <a:t>reation?</a:t>
            </a:r>
          </a:p>
        </p:txBody>
      </p:sp>
      <p:sp>
        <p:nvSpPr>
          <p:cNvPr id="3" name="Content Placeholder 2">
            <a:extLst>
              <a:ext uri="{FF2B5EF4-FFF2-40B4-BE49-F238E27FC236}">
                <a16:creationId xmlns:a16="http://schemas.microsoft.com/office/drawing/2014/main" id="{5FF04C06-DB13-B0CE-7BFF-30CBD14DF6DF}"/>
              </a:ext>
            </a:extLst>
          </p:cNvPr>
          <p:cNvSpPr>
            <a:spLocks noGrp="1"/>
          </p:cNvSpPr>
          <p:nvPr>
            <p:ph idx="1"/>
          </p:nvPr>
        </p:nvSpPr>
        <p:spPr>
          <a:xfrm>
            <a:off x="838200" y="1325563"/>
            <a:ext cx="10515600" cy="5330070"/>
          </a:xfrm>
        </p:spPr>
        <p:txBody>
          <a:bodyPr>
            <a:normAutofit fontScale="92500" lnSpcReduction="10000"/>
          </a:bodyPr>
          <a:lstStyle/>
          <a:p>
            <a:pPr marL="342900" indent="-342900"/>
            <a:r>
              <a:rPr lang="en-TZ" sz="3200" dirty="0"/>
              <a:t>Islam wants Muslims to enjoy the bounties of Allah, to create value. Allah orders people to go out there… in the land </a:t>
            </a:r>
            <a:r>
              <a:rPr lang="en-GB" sz="3200" dirty="0"/>
              <a:t>a</a:t>
            </a:r>
            <a:r>
              <a:rPr lang="en-TZ" sz="3200" dirty="0"/>
              <a:t>nd create value and be wealthy</a:t>
            </a:r>
            <a:endParaRPr lang="en-US" sz="3200" dirty="0"/>
          </a:p>
          <a:p>
            <a:pPr marL="0" indent="0">
              <a:buNone/>
            </a:pPr>
            <a:endParaRPr lang="en-TZ" sz="3200" dirty="0"/>
          </a:p>
          <a:p>
            <a:pPr marL="342900" indent="-342900"/>
            <a:r>
              <a:rPr lang="en-TZ" sz="3200" dirty="0"/>
              <a:t>Allah SWT orders to transact or trade with fairness on halal goods and should refrain what is forbidden.</a:t>
            </a:r>
            <a:endParaRPr lang="en-US" sz="3200" dirty="0"/>
          </a:p>
          <a:p>
            <a:pPr marL="0" indent="0">
              <a:buNone/>
            </a:pPr>
            <a:endParaRPr lang="en-TZ" sz="3200" dirty="0"/>
          </a:p>
          <a:p>
            <a:pPr marL="342900" indent="-342900"/>
            <a:r>
              <a:rPr lang="en-TZ" sz="3200" dirty="0"/>
              <a:t>Allah SWT has put several conditions governing trade, work and crating value and wealth.</a:t>
            </a:r>
            <a:endParaRPr lang="en-US" sz="3200" dirty="0"/>
          </a:p>
          <a:p>
            <a:pPr marL="342900" indent="-342900"/>
            <a:endParaRPr lang="en-US" sz="3200" dirty="0"/>
          </a:p>
          <a:p>
            <a:pPr marL="342900" indent="-342900"/>
            <a:r>
              <a:rPr lang="en-TZ" sz="3200" dirty="0"/>
              <a:t>To document agreements to honour them and have witnesses.</a:t>
            </a:r>
          </a:p>
          <a:p>
            <a:endParaRPr lang="en-TZ" sz="3200" dirty="0"/>
          </a:p>
        </p:txBody>
      </p:sp>
    </p:spTree>
    <p:extLst>
      <p:ext uri="{BB962C8B-B14F-4D97-AF65-F5344CB8AC3E}">
        <p14:creationId xmlns:p14="http://schemas.microsoft.com/office/powerpoint/2010/main" val="1272183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7DDCA45-5827-6570-B746-937094262057}"/>
              </a:ext>
            </a:extLst>
          </p:cNvPr>
          <p:cNvSpPr>
            <a:spLocks noGrp="1"/>
          </p:cNvSpPr>
          <p:nvPr>
            <p:ph type="title"/>
          </p:nvPr>
        </p:nvSpPr>
        <p:spPr/>
        <p:txBody>
          <a:bodyPr/>
          <a:lstStyle/>
          <a:p>
            <a:r>
              <a:rPr lang="en-TZ" dirty="0">
                <a:solidFill>
                  <a:srgbClr val="FFC000"/>
                </a:solidFill>
                <a:latin typeface="Book Antiqua" panose="02040602050305030304" pitchFamily="18" charset="0"/>
              </a:rPr>
              <a:t>Concluding remarks: To </a:t>
            </a:r>
            <a:r>
              <a:rPr lang="en-US" dirty="0">
                <a:solidFill>
                  <a:srgbClr val="FFC000"/>
                </a:solidFill>
                <a:latin typeface="Book Antiqua" panose="02040602050305030304" pitchFamily="18" charset="0"/>
              </a:rPr>
              <a:t>I</a:t>
            </a:r>
            <a:r>
              <a:rPr lang="en-TZ" dirty="0">
                <a:solidFill>
                  <a:srgbClr val="FFC000"/>
                </a:solidFill>
                <a:latin typeface="Book Antiqua" panose="02040602050305030304" pitchFamily="18" charset="0"/>
              </a:rPr>
              <a:t>nhibit or to </a:t>
            </a:r>
            <a:r>
              <a:rPr lang="en-US" dirty="0">
                <a:solidFill>
                  <a:srgbClr val="FFC000"/>
                </a:solidFill>
                <a:latin typeface="Book Antiqua" panose="02040602050305030304" pitchFamily="18" charset="0"/>
              </a:rPr>
              <a:t>F</a:t>
            </a:r>
            <a:r>
              <a:rPr lang="en-TZ" dirty="0">
                <a:solidFill>
                  <a:srgbClr val="FFC000"/>
                </a:solidFill>
                <a:latin typeface="Book Antiqua" panose="02040602050305030304" pitchFamily="18" charset="0"/>
              </a:rPr>
              <a:t>oster </a:t>
            </a:r>
            <a:r>
              <a:rPr lang="en-US" dirty="0">
                <a:solidFill>
                  <a:srgbClr val="FFC000"/>
                </a:solidFill>
                <a:latin typeface="Book Antiqua" panose="02040602050305030304" pitchFamily="18" charset="0"/>
              </a:rPr>
              <a:t>D</a:t>
            </a:r>
            <a:r>
              <a:rPr lang="en-TZ" dirty="0">
                <a:solidFill>
                  <a:srgbClr val="FFC000"/>
                </a:solidFill>
                <a:latin typeface="Book Antiqua" panose="02040602050305030304" pitchFamily="18" charset="0"/>
              </a:rPr>
              <a:t>ebt for </a:t>
            </a:r>
            <a:r>
              <a:rPr lang="en-US" dirty="0">
                <a:solidFill>
                  <a:srgbClr val="FFC000"/>
                </a:solidFill>
                <a:latin typeface="Book Antiqua" panose="02040602050305030304" pitchFamily="18" charset="0"/>
              </a:rPr>
              <a:t>V</a:t>
            </a:r>
            <a:r>
              <a:rPr lang="en-TZ" dirty="0">
                <a:solidFill>
                  <a:srgbClr val="FFC000"/>
                </a:solidFill>
                <a:latin typeface="Book Antiqua" panose="02040602050305030304" pitchFamily="18" charset="0"/>
              </a:rPr>
              <a:t>alue </a:t>
            </a:r>
            <a:r>
              <a:rPr lang="en-US" dirty="0">
                <a:solidFill>
                  <a:srgbClr val="FFC000"/>
                </a:solidFill>
                <a:latin typeface="Book Antiqua" panose="02040602050305030304" pitchFamily="18" charset="0"/>
              </a:rPr>
              <a:t>C</a:t>
            </a:r>
            <a:r>
              <a:rPr lang="en-TZ" dirty="0">
                <a:solidFill>
                  <a:srgbClr val="FFC000"/>
                </a:solidFill>
                <a:latin typeface="Book Antiqua" panose="02040602050305030304" pitchFamily="18" charset="0"/>
              </a:rPr>
              <a:t>reation?</a:t>
            </a:r>
          </a:p>
        </p:txBody>
      </p:sp>
      <p:sp>
        <p:nvSpPr>
          <p:cNvPr id="3" name="Content Placeholder 2">
            <a:extLst>
              <a:ext uri="{FF2B5EF4-FFF2-40B4-BE49-F238E27FC236}">
                <a16:creationId xmlns:a16="http://schemas.microsoft.com/office/drawing/2014/main" id="{43C6F4E2-B963-A590-AEE6-87423FF962F6}"/>
              </a:ext>
            </a:extLst>
          </p:cNvPr>
          <p:cNvSpPr>
            <a:spLocks noGrp="1"/>
          </p:cNvSpPr>
          <p:nvPr>
            <p:ph sz="quarter" idx="13"/>
          </p:nvPr>
        </p:nvSpPr>
        <p:spPr>
          <a:xfrm>
            <a:off x="685801" y="1690688"/>
            <a:ext cx="10394707" cy="4352925"/>
          </a:xfrm>
        </p:spPr>
        <p:txBody>
          <a:bodyPr>
            <a:normAutofit fontScale="92500" lnSpcReduction="10000"/>
          </a:bodyPr>
          <a:lstStyle/>
          <a:p>
            <a:r>
              <a:rPr lang="en-TZ" sz="3600" dirty="0"/>
              <a:t>Those who create value through debt, Allah SWT will help them to repay it . Those who refuse to honour the debt he will punish them. </a:t>
            </a:r>
          </a:p>
          <a:p>
            <a:r>
              <a:rPr lang="en-GB" sz="3600" dirty="0"/>
              <a:t>I</a:t>
            </a:r>
            <a:r>
              <a:rPr lang="en-TZ" sz="3600" dirty="0"/>
              <a:t>n case of </a:t>
            </a:r>
            <a:r>
              <a:rPr lang="en-GB" sz="3600" dirty="0"/>
              <a:t>default</a:t>
            </a:r>
            <a:r>
              <a:rPr lang="en-TZ" sz="3600" dirty="0"/>
              <a:t> due to hardship, debtor be given grace period or if the debt forfetied, it is even better for them. </a:t>
            </a:r>
          </a:p>
          <a:p>
            <a:r>
              <a:rPr lang="en-TZ" sz="3600" dirty="0"/>
              <a:t>Now one can hedge through takaful.</a:t>
            </a:r>
          </a:p>
          <a:p>
            <a:r>
              <a:rPr lang="en-TZ" sz="3600" dirty="0"/>
              <a:t>Those who give debt will reward them 18 times</a:t>
            </a:r>
          </a:p>
          <a:p>
            <a:r>
              <a:rPr lang="en-TZ" sz="3600" dirty="0"/>
              <a:t>Allah will not change the conditions of poverty as it is within their means to fight and overcome it.</a:t>
            </a:r>
          </a:p>
          <a:p>
            <a:endParaRPr lang="en-TZ" sz="3600" dirty="0"/>
          </a:p>
        </p:txBody>
      </p:sp>
    </p:spTree>
    <p:extLst>
      <p:ext uri="{BB962C8B-B14F-4D97-AF65-F5344CB8AC3E}">
        <p14:creationId xmlns:p14="http://schemas.microsoft.com/office/powerpoint/2010/main" val="2323518974"/>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Q&amp;a - question and answer stock illustration. Illustration of meetings -  68841761">
            <a:extLst>
              <a:ext uri="{FF2B5EF4-FFF2-40B4-BE49-F238E27FC236}">
                <a16:creationId xmlns:a16="http://schemas.microsoft.com/office/drawing/2014/main" id="{DA0B3452-8BF9-867C-A75B-77B8ADF61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797252"/>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96E8889F-8078-A190-A618-BF6BA2B5ABA2}"/>
              </a:ext>
            </a:extLst>
          </p:cNvPr>
          <p:cNvSpPr txBox="1">
            <a:spLocks/>
          </p:cNvSpPr>
          <p:nvPr/>
        </p:nvSpPr>
        <p:spPr>
          <a:xfrm>
            <a:off x="1125512"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TZ" sz="7200" dirty="0">
                <a:latin typeface="Book Antiqua" panose="02040602050305030304" pitchFamily="18" charset="0"/>
              </a:rPr>
              <a:t>Thank You</a:t>
            </a:r>
          </a:p>
        </p:txBody>
      </p:sp>
    </p:spTree>
    <p:extLst>
      <p:ext uri="{BB962C8B-B14F-4D97-AF65-F5344CB8AC3E}">
        <p14:creationId xmlns:p14="http://schemas.microsoft.com/office/powerpoint/2010/main" val="267701124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7532E-2086-F17B-CE0F-1D7E7EFAB924}"/>
              </a:ext>
            </a:extLst>
          </p:cNvPr>
          <p:cNvSpPr>
            <a:spLocks noGrp="1"/>
          </p:cNvSpPr>
          <p:nvPr>
            <p:ph type="title"/>
          </p:nvPr>
        </p:nvSpPr>
        <p:spPr/>
        <p:txBody>
          <a:bodyPr/>
          <a:lstStyle/>
          <a:p>
            <a:r>
              <a:rPr lang="en-US" dirty="0">
                <a:solidFill>
                  <a:srgbClr val="0070C0"/>
                </a:solidFill>
                <a:latin typeface="Book Antiqua" panose="02040602050305030304" pitchFamily="18" charset="0"/>
              </a:rPr>
              <a:t>C</a:t>
            </a:r>
            <a:r>
              <a:rPr lang="en-TZ" dirty="0">
                <a:solidFill>
                  <a:srgbClr val="0070C0"/>
                </a:solidFill>
                <a:latin typeface="Book Antiqua" panose="02040602050305030304" pitchFamily="18" charset="0"/>
              </a:rPr>
              <a:t>onceptualization</a:t>
            </a:r>
          </a:p>
        </p:txBody>
      </p:sp>
      <p:sp>
        <p:nvSpPr>
          <p:cNvPr id="3" name="Content Placeholder 2">
            <a:extLst>
              <a:ext uri="{FF2B5EF4-FFF2-40B4-BE49-F238E27FC236}">
                <a16:creationId xmlns:a16="http://schemas.microsoft.com/office/drawing/2014/main" id="{1197D00B-776E-99CA-BD0A-5CD27053B5A7}"/>
              </a:ext>
            </a:extLst>
          </p:cNvPr>
          <p:cNvSpPr>
            <a:spLocks noGrp="1"/>
          </p:cNvSpPr>
          <p:nvPr>
            <p:ph idx="1"/>
          </p:nvPr>
        </p:nvSpPr>
        <p:spPr>
          <a:xfrm>
            <a:off x="838200" y="1825625"/>
            <a:ext cx="10515600" cy="4859988"/>
          </a:xfrm>
        </p:spPr>
        <p:txBody>
          <a:bodyPr>
            <a:normAutofit fontScale="92500" lnSpcReduction="20000"/>
          </a:bodyPr>
          <a:lstStyle/>
          <a:p>
            <a:r>
              <a:rPr lang="en-GB" sz="4000" dirty="0">
                <a:latin typeface="Book Antiqua" panose="02040602050305030304" pitchFamily="18" charset="0"/>
              </a:rPr>
              <a:t>H</a:t>
            </a:r>
            <a:r>
              <a:rPr lang="en-TZ" sz="4000" dirty="0">
                <a:latin typeface="Book Antiqua" panose="02040602050305030304" pitchFamily="18" charset="0"/>
              </a:rPr>
              <a:t>alal is what is permissible as opposed to haram …..  what is forbidden</a:t>
            </a:r>
            <a:endParaRPr lang="en-US" sz="4000" dirty="0">
              <a:latin typeface="Book Antiqua" panose="02040602050305030304" pitchFamily="18" charset="0"/>
            </a:endParaRPr>
          </a:p>
          <a:p>
            <a:pPr marL="0" indent="0">
              <a:buNone/>
            </a:pPr>
            <a:endParaRPr lang="en-US" sz="4000" dirty="0">
              <a:latin typeface="Book Antiqua" panose="02040602050305030304" pitchFamily="18" charset="0"/>
            </a:endParaRPr>
          </a:p>
          <a:p>
            <a:r>
              <a:rPr lang="en-TZ" sz="4000" dirty="0">
                <a:latin typeface="Book Antiqua" panose="02040602050305030304" pitchFamily="18" charset="0"/>
              </a:rPr>
              <a:t>Value creation covers:  values in (4p’s): profit, product, people and planet </a:t>
            </a:r>
            <a:endParaRPr lang="en-US" sz="4000" dirty="0">
              <a:latin typeface="Book Antiqua" panose="02040602050305030304" pitchFamily="18" charset="0"/>
            </a:endParaRPr>
          </a:p>
          <a:p>
            <a:pPr marL="0" indent="0">
              <a:buNone/>
            </a:pPr>
            <a:endParaRPr lang="en-US" sz="4000" dirty="0">
              <a:latin typeface="Book Antiqua" panose="02040602050305030304" pitchFamily="18" charset="0"/>
            </a:endParaRPr>
          </a:p>
          <a:p>
            <a:r>
              <a:rPr lang="en-GB" sz="4000" dirty="0">
                <a:latin typeface="Book Antiqua" panose="02040602050305030304" pitchFamily="18" charset="0"/>
              </a:rPr>
              <a:t>W</a:t>
            </a:r>
            <a:r>
              <a:rPr lang="en-TZ" sz="4000" dirty="0">
                <a:latin typeface="Book Antiqua" panose="02040602050305030304" pitchFamily="18" charset="0"/>
              </a:rPr>
              <a:t>ealth creation </a:t>
            </a:r>
            <a:endParaRPr lang="en-US" sz="4000" dirty="0">
              <a:latin typeface="Book Antiqua" panose="02040602050305030304" pitchFamily="18" charset="0"/>
            </a:endParaRPr>
          </a:p>
          <a:p>
            <a:pPr marL="0" indent="0">
              <a:buNone/>
            </a:pPr>
            <a:endParaRPr lang="en-TZ" sz="4000" dirty="0">
              <a:latin typeface="Book Antiqua" panose="02040602050305030304" pitchFamily="18" charset="0"/>
            </a:endParaRPr>
          </a:p>
          <a:p>
            <a:r>
              <a:rPr lang="en-TZ" sz="4000" dirty="0">
                <a:latin typeface="Book Antiqua" panose="02040602050305030304" pitchFamily="18" charset="0"/>
              </a:rPr>
              <a:t>Maqa</a:t>
            </a:r>
            <a:r>
              <a:rPr lang="en-US" sz="4000" dirty="0">
                <a:latin typeface="Book Antiqua" panose="02040602050305030304" pitchFamily="18" charset="0"/>
              </a:rPr>
              <a:t>a</a:t>
            </a:r>
            <a:r>
              <a:rPr lang="en-TZ" sz="4000" dirty="0">
                <a:latin typeface="Book Antiqua" panose="02040602050305030304" pitchFamily="18" charset="0"/>
              </a:rPr>
              <a:t>sid </a:t>
            </a:r>
            <a:r>
              <a:rPr lang="en-US" sz="4000" dirty="0">
                <a:latin typeface="Book Antiqua" panose="02040602050305030304" pitchFamily="18" charset="0"/>
              </a:rPr>
              <a:t>S</a:t>
            </a:r>
            <a:r>
              <a:rPr lang="en-TZ" sz="4000" dirty="0">
                <a:latin typeface="Book Antiqua" panose="02040602050305030304" pitchFamily="18" charset="0"/>
              </a:rPr>
              <a:t>hari</a:t>
            </a:r>
            <a:r>
              <a:rPr lang="en-US" sz="4000" dirty="0">
                <a:latin typeface="Book Antiqua" panose="02040602050305030304" pitchFamily="18" charset="0"/>
              </a:rPr>
              <a:t>’</a:t>
            </a:r>
            <a:r>
              <a:rPr lang="en-TZ" sz="4000" dirty="0">
                <a:latin typeface="Book Antiqua" panose="02040602050305030304" pitchFamily="18" charset="0"/>
              </a:rPr>
              <a:t>a</a:t>
            </a:r>
            <a:r>
              <a:rPr lang="en-US" sz="4000" dirty="0">
                <a:latin typeface="Book Antiqua" panose="02040602050305030304" pitchFamily="18" charset="0"/>
              </a:rPr>
              <a:t>h</a:t>
            </a:r>
            <a:r>
              <a:rPr lang="en-TZ" sz="4000" dirty="0">
                <a:latin typeface="Book Antiqua" panose="02040602050305030304" pitchFamily="18" charset="0"/>
              </a:rPr>
              <a:t> </a:t>
            </a:r>
            <a:r>
              <a:rPr lang="en-US" sz="4000" dirty="0">
                <a:latin typeface="Book Antiqua" panose="02040602050305030304" pitchFamily="18" charset="0"/>
              </a:rPr>
              <a:t>and</a:t>
            </a:r>
            <a:r>
              <a:rPr lang="en-TZ" sz="4000" dirty="0">
                <a:latin typeface="Book Antiqua" panose="02040602050305030304" pitchFamily="18" charset="0"/>
              </a:rPr>
              <a:t> </a:t>
            </a:r>
            <a:r>
              <a:rPr lang="en-US" sz="4000" dirty="0">
                <a:latin typeface="Book Antiqua" panose="02040602050305030304" pitchFamily="18" charset="0"/>
              </a:rPr>
              <a:t>H</a:t>
            </a:r>
            <a:r>
              <a:rPr lang="en-TZ" sz="4000" dirty="0">
                <a:latin typeface="Book Antiqua" panose="02040602050305030304" pitchFamily="18" charset="0"/>
              </a:rPr>
              <a:t>ukmu </a:t>
            </a:r>
            <a:r>
              <a:rPr lang="en-US" sz="4000" dirty="0">
                <a:latin typeface="Book Antiqua" panose="02040602050305030304" pitchFamily="18" charset="0"/>
              </a:rPr>
              <a:t>T</a:t>
            </a:r>
            <a:r>
              <a:rPr lang="en-TZ" sz="4000" dirty="0">
                <a:latin typeface="Book Antiqua" panose="02040602050305030304" pitchFamily="18" charset="0"/>
              </a:rPr>
              <a:t>akli</a:t>
            </a:r>
            <a:r>
              <a:rPr lang="en-US" sz="4000" dirty="0" err="1">
                <a:latin typeface="Book Antiqua" panose="02040602050305030304" pitchFamily="18" charset="0"/>
              </a:rPr>
              <a:t>i</a:t>
            </a:r>
            <a:r>
              <a:rPr lang="en-TZ" sz="4000" dirty="0">
                <a:latin typeface="Book Antiqua" panose="02040602050305030304" pitchFamily="18" charset="0"/>
              </a:rPr>
              <a:t>f </a:t>
            </a:r>
          </a:p>
          <a:p>
            <a:pPr marL="0" indent="0">
              <a:buNone/>
            </a:pPr>
            <a:endParaRPr lang="en-TZ" sz="4000" dirty="0"/>
          </a:p>
        </p:txBody>
      </p:sp>
    </p:spTree>
    <p:extLst>
      <p:ext uri="{BB962C8B-B14F-4D97-AF65-F5344CB8AC3E}">
        <p14:creationId xmlns:p14="http://schemas.microsoft.com/office/powerpoint/2010/main" val="3979110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D5FE4-2718-E9A2-D67A-0C96FBC28242}"/>
              </a:ext>
            </a:extLst>
          </p:cNvPr>
          <p:cNvSpPr>
            <a:spLocks noGrp="1"/>
          </p:cNvSpPr>
          <p:nvPr>
            <p:ph type="title"/>
          </p:nvPr>
        </p:nvSpPr>
        <p:spPr>
          <a:xfrm>
            <a:off x="838200" y="0"/>
            <a:ext cx="10515600" cy="1325563"/>
          </a:xfrm>
        </p:spPr>
        <p:txBody>
          <a:bodyPr/>
          <a:lstStyle/>
          <a:p>
            <a:r>
              <a:rPr lang="en-GB" b="1" dirty="0">
                <a:solidFill>
                  <a:srgbClr val="0070C0"/>
                </a:solidFill>
                <a:latin typeface="Book Antiqua" panose="02040602050305030304" pitchFamily="18" charset="0"/>
              </a:rPr>
              <a:t>V</a:t>
            </a:r>
            <a:r>
              <a:rPr lang="en-TZ" b="1" dirty="0">
                <a:solidFill>
                  <a:srgbClr val="0070C0"/>
                </a:solidFill>
                <a:latin typeface="Book Antiqua" panose="02040602050305030304" pitchFamily="18" charset="0"/>
              </a:rPr>
              <a:t>alue </a:t>
            </a:r>
            <a:r>
              <a:rPr lang="en-US" b="1" dirty="0">
                <a:solidFill>
                  <a:srgbClr val="0070C0"/>
                </a:solidFill>
                <a:latin typeface="Book Antiqua" panose="02040602050305030304" pitchFamily="18" charset="0"/>
              </a:rPr>
              <a:t>C</a:t>
            </a:r>
            <a:r>
              <a:rPr lang="en-TZ" b="1" dirty="0">
                <a:solidFill>
                  <a:srgbClr val="0070C0"/>
                </a:solidFill>
                <a:latin typeface="Book Antiqua" panose="02040602050305030304" pitchFamily="18" charset="0"/>
              </a:rPr>
              <a:t>reation 4 p’s explained</a:t>
            </a:r>
          </a:p>
        </p:txBody>
      </p:sp>
      <p:sp>
        <p:nvSpPr>
          <p:cNvPr id="3" name="Content Placeholder 2">
            <a:extLst>
              <a:ext uri="{FF2B5EF4-FFF2-40B4-BE49-F238E27FC236}">
                <a16:creationId xmlns:a16="http://schemas.microsoft.com/office/drawing/2014/main" id="{97F10065-39D9-3595-4EC1-1415295188E9}"/>
              </a:ext>
            </a:extLst>
          </p:cNvPr>
          <p:cNvSpPr>
            <a:spLocks noGrp="1"/>
          </p:cNvSpPr>
          <p:nvPr>
            <p:ph idx="1"/>
          </p:nvPr>
        </p:nvSpPr>
        <p:spPr>
          <a:xfrm>
            <a:off x="838200" y="1094282"/>
            <a:ext cx="10515600" cy="5621311"/>
          </a:xfrm>
        </p:spPr>
        <p:txBody>
          <a:bodyPr>
            <a:normAutofit fontScale="92500" lnSpcReduction="10000"/>
          </a:bodyPr>
          <a:lstStyle/>
          <a:p>
            <a:pPr algn="just"/>
            <a:r>
              <a:rPr lang="en-GB" dirty="0">
                <a:latin typeface="Book Antiqua" panose="02040602050305030304" pitchFamily="18" charset="0"/>
              </a:rPr>
              <a:t>Profit – a halal value creation tends to get a a halal business transactions (at the right product, right time and right place; operations costs), equity to customer,  loyalty, resources and capabilities.</a:t>
            </a:r>
          </a:p>
          <a:p>
            <a:pPr marL="0" indent="0" algn="just">
              <a:buNone/>
            </a:pPr>
            <a:endParaRPr lang="en-GB" dirty="0">
              <a:latin typeface="Book Antiqua" panose="02040602050305030304" pitchFamily="18" charset="0"/>
            </a:endParaRPr>
          </a:p>
          <a:p>
            <a:pPr algn="just"/>
            <a:r>
              <a:rPr lang="en-GB" dirty="0">
                <a:latin typeface="Book Antiqua" panose="02040602050305030304" pitchFamily="18" charset="0"/>
              </a:rPr>
              <a:t>Product or service – a halal value creation by offering a halal product or service of quality without Riba. It is  offered right measurement, dedication, honesty, timeliness and discipline.</a:t>
            </a:r>
          </a:p>
          <a:p>
            <a:pPr marL="0" indent="0" algn="just">
              <a:buNone/>
            </a:pPr>
            <a:endParaRPr lang="en-GB" dirty="0">
              <a:latin typeface="Book Antiqua" panose="02040602050305030304" pitchFamily="18" charset="0"/>
            </a:endParaRPr>
          </a:p>
          <a:p>
            <a:pPr algn="just"/>
            <a:r>
              <a:rPr lang="en-GB" dirty="0">
                <a:latin typeface="Book Antiqua" panose="02040602050305030304" pitchFamily="18" charset="0"/>
              </a:rPr>
              <a:t>People – a halal value through respecting employees who have commitment, job satisfaction and are paid fairly and within time.</a:t>
            </a:r>
          </a:p>
          <a:p>
            <a:pPr marL="0" indent="0" algn="just">
              <a:buNone/>
            </a:pPr>
            <a:endParaRPr lang="en-GB" dirty="0">
              <a:latin typeface="Book Antiqua" panose="02040602050305030304" pitchFamily="18" charset="0"/>
            </a:endParaRPr>
          </a:p>
          <a:p>
            <a:pPr algn="just"/>
            <a:r>
              <a:rPr lang="en-GB" dirty="0">
                <a:latin typeface="Book Antiqua" panose="02040602050305030304" pitchFamily="18" charset="0"/>
              </a:rPr>
              <a:t>Planet – a halal value creation promotes  human well-being, safety and green environment. e.g. 3R (reduce, reuse and recycle to protect environment.</a:t>
            </a:r>
            <a:endParaRPr lang="en-TZ" dirty="0">
              <a:latin typeface="Book Antiqua" panose="02040602050305030304" pitchFamily="18" charset="0"/>
            </a:endParaRPr>
          </a:p>
        </p:txBody>
      </p:sp>
    </p:spTree>
    <p:extLst>
      <p:ext uri="{BB962C8B-B14F-4D97-AF65-F5344CB8AC3E}">
        <p14:creationId xmlns:p14="http://schemas.microsoft.com/office/powerpoint/2010/main" val="2408072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C5B4248-9D49-AC69-0C76-2FD4D45B7330}"/>
              </a:ext>
            </a:extLst>
          </p:cNvPr>
          <p:cNvGraphicFramePr>
            <a:graphicFrameLocks noGrp="1"/>
          </p:cNvGraphicFramePr>
          <p:nvPr>
            <p:ph idx="1"/>
            <p:extLst>
              <p:ext uri="{D42A27DB-BD31-4B8C-83A1-F6EECF244321}">
                <p14:modId xmlns:p14="http://schemas.microsoft.com/office/powerpoint/2010/main" val="2948714196"/>
              </p:ext>
            </p:extLst>
          </p:nvPr>
        </p:nvGraphicFramePr>
        <p:xfrm>
          <a:off x="770479" y="1067341"/>
          <a:ext cx="11131009" cy="5233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6E8818E7-EA30-21B4-34A8-37017A62A2F0}"/>
              </a:ext>
            </a:extLst>
          </p:cNvPr>
          <p:cNvSpPr txBox="1"/>
          <p:nvPr/>
        </p:nvSpPr>
        <p:spPr>
          <a:xfrm>
            <a:off x="2157412" y="342901"/>
            <a:ext cx="7205819" cy="584775"/>
          </a:xfrm>
          <a:prstGeom prst="rect">
            <a:avLst/>
          </a:prstGeom>
          <a:noFill/>
        </p:spPr>
        <p:txBody>
          <a:bodyPr wrap="none" rtlCol="0">
            <a:spAutoFit/>
          </a:bodyPr>
          <a:lstStyle/>
          <a:p>
            <a:r>
              <a:rPr lang="en-TZ" sz="3200" dirty="0">
                <a:solidFill>
                  <a:srgbClr val="0070C0"/>
                </a:solidFill>
                <a:latin typeface="Book Antiqua" panose="02040602050305030304" pitchFamily="18" charset="0"/>
              </a:rPr>
              <a:t>Halal </a:t>
            </a:r>
            <a:r>
              <a:rPr lang="en-US" sz="3200" dirty="0">
                <a:solidFill>
                  <a:srgbClr val="0070C0"/>
                </a:solidFill>
                <a:latin typeface="Book Antiqua" panose="02040602050305030304" pitchFamily="18" charset="0"/>
              </a:rPr>
              <a:t>V</a:t>
            </a:r>
            <a:r>
              <a:rPr lang="en-TZ" sz="3200" dirty="0">
                <a:solidFill>
                  <a:srgbClr val="0070C0"/>
                </a:solidFill>
                <a:latin typeface="Book Antiqua" panose="02040602050305030304" pitchFamily="18" charset="0"/>
              </a:rPr>
              <a:t>alue </a:t>
            </a:r>
            <a:r>
              <a:rPr lang="en-US" sz="3200" dirty="0">
                <a:solidFill>
                  <a:srgbClr val="0070C0"/>
                </a:solidFill>
                <a:latin typeface="Book Antiqua" panose="02040602050305030304" pitchFamily="18" charset="0"/>
              </a:rPr>
              <a:t>C</a:t>
            </a:r>
            <a:r>
              <a:rPr lang="en-TZ" sz="3200" dirty="0">
                <a:solidFill>
                  <a:srgbClr val="0070C0"/>
                </a:solidFill>
                <a:latin typeface="Book Antiqua" panose="02040602050305030304" pitchFamily="18" charset="0"/>
              </a:rPr>
              <a:t>reation - </a:t>
            </a:r>
            <a:r>
              <a:rPr lang="en-US" sz="3200" dirty="0">
                <a:solidFill>
                  <a:srgbClr val="0070C0"/>
                </a:solidFill>
                <a:latin typeface="Book Antiqua" panose="02040602050305030304" pitchFamily="18" charset="0"/>
              </a:rPr>
              <a:t>J</a:t>
            </a:r>
            <a:r>
              <a:rPr lang="en-TZ" sz="3200" dirty="0">
                <a:solidFill>
                  <a:srgbClr val="0070C0"/>
                </a:solidFill>
                <a:latin typeface="Book Antiqua" panose="02040602050305030304" pitchFamily="18" charset="0"/>
              </a:rPr>
              <a:t>ou</a:t>
            </a:r>
            <a:r>
              <a:rPr lang="en-US" sz="3200" dirty="0">
                <a:solidFill>
                  <a:srgbClr val="0070C0"/>
                </a:solidFill>
                <a:latin typeface="Book Antiqua" panose="02040602050305030304" pitchFamily="18" charset="0"/>
              </a:rPr>
              <a:t>r</a:t>
            </a:r>
            <a:r>
              <a:rPr lang="en-TZ" sz="3200" dirty="0">
                <a:solidFill>
                  <a:srgbClr val="0070C0"/>
                </a:solidFill>
                <a:latin typeface="Book Antiqua" panose="02040602050305030304" pitchFamily="18" charset="0"/>
              </a:rPr>
              <a:t>ney </a:t>
            </a:r>
            <a:r>
              <a:rPr lang="en-US" sz="3200" dirty="0">
                <a:solidFill>
                  <a:srgbClr val="0070C0"/>
                </a:solidFill>
                <a:latin typeface="Book Antiqua" panose="02040602050305030304" pitchFamily="18" charset="0"/>
              </a:rPr>
              <a:t>W</a:t>
            </a:r>
            <a:r>
              <a:rPr lang="en-TZ" sz="3200" dirty="0">
                <a:solidFill>
                  <a:srgbClr val="0070C0"/>
                </a:solidFill>
                <a:latin typeface="Book Antiqua" panose="02040602050305030304" pitchFamily="18" charset="0"/>
              </a:rPr>
              <a:t>ealth</a:t>
            </a:r>
          </a:p>
        </p:txBody>
      </p:sp>
      <p:sp>
        <p:nvSpPr>
          <p:cNvPr id="12" name="Rectangle 11">
            <a:extLst>
              <a:ext uri="{FF2B5EF4-FFF2-40B4-BE49-F238E27FC236}">
                <a16:creationId xmlns:a16="http://schemas.microsoft.com/office/drawing/2014/main" id="{1D38D614-9C29-F087-F9B4-62C18CA98039}"/>
              </a:ext>
            </a:extLst>
          </p:cNvPr>
          <p:cNvSpPr/>
          <p:nvPr/>
        </p:nvSpPr>
        <p:spPr>
          <a:xfrm>
            <a:off x="10415588" y="1067340"/>
            <a:ext cx="1314450" cy="137582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TZ" sz="2800" dirty="0"/>
              <a:t>Wealth</a:t>
            </a:r>
          </a:p>
        </p:txBody>
      </p:sp>
    </p:spTree>
    <p:extLst>
      <p:ext uri="{BB962C8B-B14F-4D97-AF65-F5344CB8AC3E}">
        <p14:creationId xmlns:p14="http://schemas.microsoft.com/office/powerpoint/2010/main" val="2938750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43FD7C48-AD42-69ED-2510-82F4B582969B}"/>
              </a:ext>
            </a:extLst>
          </p:cNvPr>
          <p:cNvSpPr>
            <a:spLocks noGrp="1" noChangeArrowheads="1"/>
          </p:cNvSpPr>
          <p:nvPr>
            <p:ph type="title"/>
          </p:nvPr>
        </p:nvSpPr>
        <p:spPr>
          <a:xfrm>
            <a:off x="419100" y="296863"/>
            <a:ext cx="11630025" cy="982662"/>
          </a:xfrm>
        </p:spPr>
        <p:txBody>
          <a:bodyPr>
            <a:normAutofit fontScale="90000"/>
          </a:bodyPr>
          <a:lstStyle/>
          <a:p>
            <a:r>
              <a:rPr lang="en-GB" altLang="en-TZ" b="1" dirty="0">
                <a:solidFill>
                  <a:srgbClr val="0070C0"/>
                </a:solidFill>
                <a:latin typeface="Book Antiqua" panose="02040602050305030304" pitchFamily="18" charset="0"/>
              </a:rPr>
              <a:t>Value creation through debt: </a:t>
            </a:r>
            <a:r>
              <a:rPr lang="en-TZ" altLang="en-TZ" b="1" dirty="0">
                <a:solidFill>
                  <a:srgbClr val="0070C0"/>
                </a:solidFill>
                <a:latin typeface="Book Antiqua" panose="02040602050305030304" pitchFamily="18" charset="0"/>
              </a:rPr>
              <a:t> Maqa</a:t>
            </a:r>
            <a:r>
              <a:rPr lang="en-US" altLang="en-TZ" b="1" dirty="0">
                <a:solidFill>
                  <a:srgbClr val="0070C0"/>
                </a:solidFill>
                <a:latin typeface="Book Antiqua" panose="02040602050305030304" pitchFamily="18" charset="0"/>
              </a:rPr>
              <a:t>a</a:t>
            </a:r>
            <a:r>
              <a:rPr lang="en-TZ" altLang="en-TZ" b="1" dirty="0">
                <a:solidFill>
                  <a:srgbClr val="0070C0"/>
                </a:solidFill>
                <a:latin typeface="Book Antiqua" panose="02040602050305030304" pitchFamily="18" charset="0"/>
              </a:rPr>
              <a:t>sid al Shari</a:t>
            </a:r>
            <a:r>
              <a:rPr lang="en-US" altLang="en-TZ" b="1" dirty="0">
                <a:solidFill>
                  <a:srgbClr val="0070C0"/>
                </a:solidFill>
                <a:latin typeface="Book Antiqua" panose="02040602050305030304" pitchFamily="18" charset="0"/>
              </a:rPr>
              <a:t>’</a:t>
            </a:r>
            <a:r>
              <a:rPr lang="en-TZ" altLang="en-TZ" b="1" dirty="0">
                <a:solidFill>
                  <a:srgbClr val="0070C0"/>
                </a:solidFill>
                <a:latin typeface="Book Antiqua" panose="02040602050305030304" pitchFamily="18" charset="0"/>
              </a:rPr>
              <a:t>a</a:t>
            </a:r>
            <a:r>
              <a:rPr lang="en-US" altLang="en-TZ" b="1" dirty="0">
                <a:solidFill>
                  <a:srgbClr val="0070C0"/>
                </a:solidFill>
                <a:latin typeface="Book Antiqua" panose="02040602050305030304" pitchFamily="18" charset="0"/>
              </a:rPr>
              <a:t>h</a:t>
            </a:r>
            <a:r>
              <a:rPr lang="en-TZ" altLang="en-TZ" b="1" dirty="0">
                <a:solidFill>
                  <a:srgbClr val="0070C0"/>
                </a:solidFill>
                <a:latin typeface="Book Antiqua" panose="02040602050305030304" pitchFamily="18" charset="0"/>
              </a:rPr>
              <a:t> </a:t>
            </a:r>
            <a:r>
              <a:rPr lang="en-US" altLang="en-TZ" b="1" dirty="0">
                <a:solidFill>
                  <a:srgbClr val="0070C0"/>
                </a:solidFill>
                <a:latin typeface="Book Antiqua" panose="02040602050305030304" pitchFamily="18" charset="0"/>
              </a:rPr>
              <a:t>C</a:t>
            </a:r>
            <a:r>
              <a:rPr lang="en-TZ" altLang="en-TZ" b="1" dirty="0">
                <a:solidFill>
                  <a:srgbClr val="0070C0"/>
                </a:solidFill>
                <a:latin typeface="Book Antiqua" panose="02040602050305030304" pitchFamily="18" charset="0"/>
              </a:rPr>
              <a:t>onsideration</a:t>
            </a:r>
          </a:p>
        </p:txBody>
      </p:sp>
      <p:sp>
        <p:nvSpPr>
          <p:cNvPr id="3" name="Content Placeholder 2">
            <a:extLst>
              <a:ext uri="{FF2B5EF4-FFF2-40B4-BE49-F238E27FC236}">
                <a16:creationId xmlns:a16="http://schemas.microsoft.com/office/drawing/2014/main" id="{47CDB8AD-790F-9161-B3AD-8F2F935978A7}"/>
              </a:ext>
            </a:extLst>
          </p:cNvPr>
          <p:cNvSpPr>
            <a:spLocks noGrp="1"/>
          </p:cNvSpPr>
          <p:nvPr>
            <p:ph idx="1"/>
          </p:nvPr>
        </p:nvSpPr>
        <p:spPr>
          <a:xfrm>
            <a:off x="142875" y="1279525"/>
            <a:ext cx="11630025" cy="5078413"/>
          </a:xfrm>
          <a:noFill/>
        </p:spPr>
        <p:style>
          <a:lnRef idx="1">
            <a:schemeClr val="accent2"/>
          </a:lnRef>
          <a:fillRef idx="3">
            <a:schemeClr val="accent2"/>
          </a:fillRef>
          <a:effectRef idx="2">
            <a:schemeClr val="accent2"/>
          </a:effectRef>
          <a:fontRef idx="minor">
            <a:schemeClr val="lt1"/>
          </a:fontRef>
        </p:style>
        <p:txBody>
          <a:bodyPr rtlCol="0">
            <a:normAutofit fontScale="92500"/>
          </a:bodyPr>
          <a:lstStyle/>
          <a:p>
            <a:pPr marL="0" indent="0" algn="ctr" fontAlgn="auto">
              <a:spcAft>
                <a:spcPts val="0"/>
              </a:spcAft>
              <a:buFont typeface="Arial" panose="020B0604020202020204" pitchFamily="34" charset="0"/>
              <a:buNone/>
              <a:defRPr/>
            </a:pPr>
            <a:r>
              <a:rPr lang="en-GB" sz="5400" dirty="0">
                <a:solidFill>
                  <a:schemeClr val="tx1"/>
                </a:solidFill>
                <a:latin typeface="Book Antiqua" panose="02040602050305030304" pitchFamily="18" charset="0"/>
              </a:rPr>
              <a:t>Islam considers ‘</a:t>
            </a:r>
            <a:r>
              <a:rPr lang="en-GB" sz="5400" u="sng" dirty="0">
                <a:solidFill>
                  <a:schemeClr val="tx1"/>
                </a:solidFill>
                <a:latin typeface="Book Antiqua" panose="02040602050305030304" pitchFamily="18" charset="0"/>
              </a:rPr>
              <a:t>wealth</a:t>
            </a:r>
            <a:r>
              <a:rPr lang="en-GB" sz="5400" dirty="0">
                <a:solidFill>
                  <a:schemeClr val="tx1"/>
                </a:solidFill>
                <a:latin typeface="Book Antiqua" panose="02040602050305030304" pitchFamily="18" charset="0"/>
              </a:rPr>
              <a:t>’ as a necessary and important ingredient for the satisfaction of essential needs. Jurists have identified four other dimensions of deprivations that need to be addressed to ensure true well-being. </a:t>
            </a:r>
          </a:p>
          <a:p>
            <a:pPr marL="0" indent="0" algn="ctr" fontAlgn="auto">
              <a:spcAft>
                <a:spcPts val="0"/>
              </a:spcAft>
              <a:buFont typeface="Arial" panose="020B0604020202020204" pitchFamily="34" charset="0"/>
              <a:buNone/>
              <a:defRPr/>
            </a:pPr>
            <a:r>
              <a:rPr lang="en-GB" sz="5400" dirty="0">
                <a:solidFill>
                  <a:schemeClr val="tx1"/>
                </a:solidFill>
                <a:latin typeface="Book Antiqua" panose="02040602050305030304" pitchFamily="18" charset="0"/>
              </a:rPr>
              <a:t>Bottom-line = Value creation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27C0B2CA-9F32-5EB3-3ED6-712BBFDFD19A}"/>
              </a:ext>
            </a:extLst>
          </p:cNvPr>
          <p:cNvSpPr>
            <a:spLocks noGrp="1" noChangeArrowheads="1"/>
          </p:cNvSpPr>
          <p:nvPr>
            <p:ph type="title"/>
          </p:nvPr>
        </p:nvSpPr>
        <p:spPr>
          <a:xfrm>
            <a:off x="314325" y="76200"/>
            <a:ext cx="11715750" cy="981075"/>
          </a:xfrm>
          <a:noFill/>
        </p:spPr>
        <p:txBody>
          <a:bodyPr>
            <a:normAutofit/>
          </a:bodyPr>
          <a:lstStyle/>
          <a:p>
            <a:r>
              <a:rPr lang="en-TZ" altLang="en-TZ" b="1" dirty="0">
                <a:solidFill>
                  <a:srgbClr val="0070C0"/>
                </a:solidFill>
                <a:latin typeface="Book Antiqua" panose="02040602050305030304" pitchFamily="18" charset="0"/>
              </a:rPr>
              <a:t>Maqa</a:t>
            </a:r>
            <a:r>
              <a:rPr lang="en-US" altLang="en-TZ" b="1" dirty="0">
                <a:solidFill>
                  <a:srgbClr val="0070C0"/>
                </a:solidFill>
                <a:latin typeface="Book Antiqua" panose="02040602050305030304" pitchFamily="18" charset="0"/>
              </a:rPr>
              <a:t>a</a:t>
            </a:r>
            <a:r>
              <a:rPr lang="en-TZ" altLang="en-TZ" b="1" dirty="0">
                <a:solidFill>
                  <a:srgbClr val="0070C0"/>
                </a:solidFill>
                <a:latin typeface="Book Antiqua" panose="02040602050305030304" pitchFamily="18" charset="0"/>
              </a:rPr>
              <a:t>sid al Shari</a:t>
            </a:r>
            <a:r>
              <a:rPr lang="en-US" altLang="en-TZ" b="1" dirty="0">
                <a:solidFill>
                  <a:srgbClr val="0070C0"/>
                </a:solidFill>
                <a:latin typeface="Book Antiqua" panose="02040602050305030304" pitchFamily="18" charset="0"/>
              </a:rPr>
              <a:t>’</a:t>
            </a:r>
            <a:r>
              <a:rPr lang="en-TZ" altLang="en-TZ" b="1" dirty="0">
                <a:solidFill>
                  <a:srgbClr val="0070C0"/>
                </a:solidFill>
                <a:latin typeface="Book Antiqua" panose="02040602050305030304" pitchFamily="18" charset="0"/>
              </a:rPr>
              <a:t>a</a:t>
            </a:r>
            <a:r>
              <a:rPr lang="en-US" altLang="en-TZ" b="1" dirty="0">
                <a:solidFill>
                  <a:srgbClr val="0070C0"/>
                </a:solidFill>
                <a:latin typeface="Book Antiqua" panose="02040602050305030304" pitchFamily="18" charset="0"/>
              </a:rPr>
              <a:t>h</a:t>
            </a:r>
            <a:r>
              <a:rPr lang="en-TZ" altLang="en-TZ" b="1" dirty="0">
                <a:solidFill>
                  <a:srgbClr val="0070C0"/>
                </a:solidFill>
                <a:latin typeface="Book Antiqua" panose="02040602050305030304" pitchFamily="18" charset="0"/>
              </a:rPr>
              <a:t> </a:t>
            </a:r>
            <a:r>
              <a:rPr lang="en-US" altLang="en-TZ" b="1" dirty="0">
                <a:solidFill>
                  <a:srgbClr val="0070C0"/>
                </a:solidFill>
                <a:latin typeface="Book Antiqua" panose="02040602050305030304" pitchFamily="18" charset="0"/>
              </a:rPr>
              <a:t>C</a:t>
            </a:r>
            <a:r>
              <a:rPr lang="en-TZ" altLang="en-TZ" b="1" dirty="0">
                <a:solidFill>
                  <a:srgbClr val="0070C0"/>
                </a:solidFill>
                <a:latin typeface="Book Antiqua" panose="02040602050305030304" pitchFamily="18" charset="0"/>
              </a:rPr>
              <a:t>onsideration</a:t>
            </a:r>
          </a:p>
        </p:txBody>
      </p:sp>
      <p:sp>
        <p:nvSpPr>
          <p:cNvPr id="3" name="Content Placeholder 2">
            <a:extLst>
              <a:ext uri="{FF2B5EF4-FFF2-40B4-BE49-F238E27FC236}">
                <a16:creationId xmlns:a16="http://schemas.microsoft.com/office/drawing/2014/main" id="{D1F2429F-4B7C-B9A7-EC72-69B70BD9E2A0}"/>
              </a:ext>
            </a:extLst>
          </p:cNvPr>
          <p:cNvSpPr>
            <a:spLocks noGrp="1"/>
          </p:cNvSpPr>
          <p:nvPr>
            <p:ph idx="1"/>
          </p:nvPr>
        </p:nvSpPr>
        <p:spPr>
          <a:xfrm>
            <a:off x="314325" y="1214438"/>
            <a:ext cx="11472863" cy="4962525"/>
          </a:xfrm>
          <a:solidFill>
            <a:schemeClr val="bg1"/>
          </a:solidFill>
        </p:spPr>
        <p:style>
          <a:lnRef idx="1">
            <a:schemeClr val="accent2"/>
          </a:lnRef>
          <a:fillRef idx="3">
            <a:schemeClr val="accent2"/>
          </a:fillRef>
          <a:effectRef idx="2">
            <a:schemeClr val="accent2"/>
          </a:effectRef>
          <a:fontRef idx="minor">
            <a:schemeClr val="lt1"/>
          </a:fontRef>
        </p:style>
        <p:txBody>
          <a:bodyPr rtlCol="0">
            <a:normAutofit fontScale="92500" lnSpcReduction="10000"/>
          </a:bodyPr>
          <a:lstStyle/>
          <a:p>
            <a:pPr algn="just" fontAlgn="auto">
              <a:spcAft>
                <a:spcPts val="0"/>
              </a:spcAft>
              <a:buFont typeface="Wingdings 3" charset="2"/>
              <a:buChar char=""/>
              <a:defRPr/>
            </a:pPr>
            <a:r>
              <a:rPr lang="en-GB" sz="4000" dirty="0">
                <a:solidFill>
                  <a:schemeClr val="tx1"/>
                </a:solidFill>
                <a:latin typeface="Book Antiqua" panose="02040602050305030304" pitchFamily="18" charset="0"/>
              </a:rPr>
              <a:t>These five considerations of well-being are together known as the Maqasid (Objectives) of Islamic ethics and law. They are: faith, life, intellect, posterity and wealth (value creation). </a:t>
            </a:r>
          </a:p>
          <a:p>
            <a:pPr algn="just" fontAlgn="auto">
              <a:spcAft>
                <a:spcPts val="0"/>
              </a:spcAft>
              <a:buFont typeface="Arial" panose="020B0604020202020204" pitchFamily="34" charset="0"/>
              <a:buNone/>
              <a:defRPr/>
            </a:pPr>
            <a:endParaRPr lang="en-GB" sz="4000" dirty="0">
              <a:solidFill>
                <a:schemeClr val="tx1"/>
              </a:solidFill>
              <a:latin typeface="Book Antiqua" panose="02040602050305030304" pitchFamily="18" charset="0"/>
            </a:endParaRPr>
          </a:p>
          <a:p>
            <a:pPr algn="just" fontAlgn="auto">
              <a:spcAft>
                <a:spcPts val="0"/>
              </a:spcAft>
              <a:buFont typeface="Wingdings 3" charset="2"/>
              <a:buChar char=""/>
              <a:defRPr/>
            </a:pPr>
            <a:r>
              <a:rPr lang="en-GB" sz="4000" dirty="0">
                <a:solidFill>
                  <a:schemeClr val="tx1"/>
                </a:solidFill>
                <a:latin typeface="Book Antiqua" panose="02040602050305030304" pitchFamily="18" charset="0"/>
              </a:rPr>
              <a:t>The first identification of the five categories given above; i.e. faith (deen), life (nafs), intellect (a’qli) posterity (nasl) and wealth (mal), as the essential Maqasid (necessities) can be traced to Imam Abu Hamid al-Ghazali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5A1A86-CCF8-BB27-1213-8E868133DA47}"/>
              </a:ext>
            </a:extLst>
          </p:cNvPr>
          <p:cNvSpPr>
            <a:spLocks noGrp="1"/>
          </p:cNvSpPr>
          <p:nvPr>
            <p:ph idx="1"/>
          </p:nvPr>
        </p:nvSpPr>
        <p:spPr>
          <a:xfrm>
            <a:off x="244475" y="1019175"/>
            <a:ext cx="11701463" cy="5238750"/>
          </a:xfrm>
          <a:noFill/>
        </p:spPr>
        <p:style>
          <a:lnRef idx="1">
            <a:schemeClr val="accent2"/>
          </a:lnRef>
          <a:fillRef idx="3">
            <a:schemeClr val="accent2"/>
          </a:fillRef>
          <a:effectRef idx="2">
            <a:schemeClr val="accent2"/>
          </a:effectRef>
          <a:fontRef idx="minor">
            <a:schemeClr val="lt1"/>
          </a:fontRef>
        </p:style>
        <p:txBody>
          <a:bodyPr rtlCol="0">
            <a:normAutofit/>
          </a:bodyPr>
          <a:lstStyle/>
          <a:p>
            <a:pPr marL="0" indent="0" fontAlgn="auto">
              <a:spcAft>
                <a:spcPts val="0"/>
              </a:spcAft>
              <a:buFont typeface="Arial" panose="020B0604020202020204" pitchFamily="34" charset="0"/>
              <a:buNone/>
              <a:defRPr/>
            </a:pPr>
            <a:endParaRPr lang="x-none" sz="4000" dirty="0"/>
          </a:p>
          <a:p>
            <a:pPr fontAlgn="auto">
              <a:spcAft>
                <a:spcPts val="0"/>
              </a:spcAft>
              <a:buFont typeface="Wingdings 3" charset="2"/>
              <a:buChar char=""/>
              <a:defRPr/>
            </a:pPr>
            <a:endParaRPr lang="en-GB" sz="4000" dirty="0"/>
          </a:p>
        </p:txBody>
      </p:sp>
      <p:graphicFrame>
        <p:nvGraphicFramePr>
          <p:cNvPr id="5" name="Diagram 4">
            <a:extLst>
              <a:ext uri="{FF2B5EF4-FFF2-40B4-BE49-F238E27FC236}">
                <a16:creationId xmlns:a16="http://schemas.microsoft.com/office/drawing/2014/main" id="{996C8311-6A3F-0085-7137-886EEBE847E0}"/>
              </a:ext>
            </a:extLst>
          </p:cNvPr>
          <p:cNvGraphicFramePr/>
          <p:nvPr>
            <p:extLst>
              <p:ext uri="{D42A27DB-BD31-4B8C-83A1-F6EECF244321}">
                <p14:modId xmlns:p14="http://schemas.microsoft.com/office/powerpoint/2010/main" val="3967127754"/>
              </p:ext>
            </p:extLst>
          </p:nvPr>
        </p:nvGraphicFramePr>
        <p:xfrm>
          <a:off x="260900" y="1247589"/>
          <a:ext cx="8400255" cy="50785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Up-down Arrow 5">
            <a:extLst>
              <a:ext uri="{FF2B5EF4-FFF2-40B4-BE49-F238E27FC236}">
                <a16:creationId xmlns:a16="http://schemas.microsoft.com/office/drawing/2014/main" id="{76E6E731-741E-6A19-CEF1-4B3FC20AEDB8}"/>
              </a:ext>
            </a:extLst>
          </p:cNvPr>
          <p:cNvSpPr/>
          <p:nvPr/>
        </p:nvSpPr>
        <p:spPr>
          <a:xfrm>
            <a:off x="8724106" y="1169922"/>
            <a:ext cx="2800350" cy="48387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x-none" sz="3200" dirty="0"/>
          </a:p>
        </p:txBody>
      </p:sp>
      <p:sp>
        <p:nvSpPr>
          <p:cNvPr id="14342" name="TextBox 7">
            <a:extLst>
              <a:ext uri="{FF2B5EF4-FFF2-40B4-BE49-F238E27FC236}">
                <a16:creationId xmlns:a16="http://schemas.microsoft.com/office/drawing/2014/main" id="{C9A0F29F-87D5-507E-D834-D2E3C7E2268A}"/>
              </a:ext>
            </a:extLst>
          </p:cNvPr>
          <p:cNvSpPr txBox="1">
            <a:spLocks noChangeArrowheads="1"/>
          </p:cNvSpPr>
          <p:nvPr/>
        </p:nvSpPr>
        <p:spPr bwMode="auto">
          <a:xfrm>
            <a:off x="9766101" y="1649575"/>
            <a:ext cx="10287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TZ" altLang="en-TZ" sz="3200" dirty="0">
                <a:solidFill>
                  <a:schemeClr val="bg1"/>
                </a:solidFill>
                <a:latin typeface="Calibri" panose="020F0502020204030204" pitchFamily="34" charset="0"/>
              </a:rPr>
              <a:t>Less </a:t>
            </a:r>
          </a:p>
        </p:txBody>
      </p:sp>
      <p:sp>
        <p:nvSpPr>
          <p:cNvPr id="14343" name="TextBox 8">
            <a:extLst>
              <a:ext uri="{FF2B5EF4-FFF2-40B4-BE49-F238E27FC236}">
                <a16:creationId xmlns:a16="http://schemas.microsoft.com/office/drawing/2014/main" id="{F78BE96A-189C-A5FA-0687-E955CBC35360}"/>
              </a:ext>
            </a:extLst>
          </p:cNvPr>
          <p:cNvSpPr txBox="1">
            <a:spLocks noChangeArrowheads="1"/>
          </p:cNvSpPr>
          <p:nvPr/>
        </p:nvSpPr>
        <p:spPr bwMode="auto">
          <a:xfrm>
            <a:off x="9597383" y="4642100"/>
            <a:ext cx="12292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TZ" altLang="en-TZ" sz="3200" dirty="0">
                <a:solidFill>
                  <a:schemeClr val="bg1"/>
                </a:solidFill>
                <a:latin typeface="Calibri" panose="020F0502020204030204" pitchFamily="34" charset="0"/>
              </a:rPr>
              <a:t>More </a:t>
            </a:r>
          </a:p>
        </p:txBody>
      </p:sp>
      <p:sp>
        <p:nvSpPr>
          <p:cNvPr id="10" name="TextBox 9">
            <a:extLst>
              <a:ext uri="{FF2B5EF4-FFF2-40B4-BE49-F238E27FC236}">
                <a16:creationId xmlns:a16="http://schemas.microsoft.com/office/drawing/2014/main" id="{DE0D07C2-4C8D-40FB-6168-ABE298EB3186}"/>
              </a:ext>
            </a:extLst>
          </p:cNvPr>
          <p:cNvSpPr txBox="1"/>
          <p:nvPr/>
        </p:nvSpPr>
        <p:spPr>
          <a:xfrm>
            <a:off x="9972675" y="2330580"/>
            <a:ext cx="615553" cy="2114550"/>
          </a:xfrm>
          <a:prstGeom prst="rect">
            <a:avLst/>
          </a:prstGeom>
          <a:noFill/>
        </p:spPr>
        <p:txBody>
          <a:bodyPr vert="vert270">
            <a:spAutoFit/>
          </a:bodyPr>
          <a:lstStyle/>
          <a:p>
            <a:pPr algn="ctr" eaLnBrk="1" fontAlgn="auto" hangingPunct="1">
              <a:spcBef>
                <a:spcPts val="0"/>
              </a:spcBef>
              <a:spcAft>
                <a:spcPts val="0"/>
              </a:spcAft>
              <a:defRPr/>
            </a:pPr>
            <a:r>
              <a:rPr lang="x-none" sz="2800" dirty="0">
                <a:solidFill>
                  <a:schemeClr val="bg1"/>
                </a:solidFill>
                <a:latin typeface="+mn-lt"/>
              </a:rPr>
              <a:t>IMPOTATANT </a:t>
            </a:r>
          </a:p>
        </p:txBody>
      </p:sp>
      <p:sp>
        <p:nvSpPr>
          <p:cNvPr id="9" name="Title 1">
            <a:extLst>
              <a:ext uri="{FF2B5EF4-FFF2-40B4-BE49-F238E27FC236}">
                <a16:creationId xmlns:a16="http://schemas.microsoft.com/office/drawing/2014/main" id="{18504DD5-E49B-2991-382C-7366683201AF}"/>
              </a:ext>
            </a:extLst>
          </p:cNvPr>
          <p:cNvSpPr txBox="1">
            <a:spLocks/>
          </p:cNvSpPr>
          <p:nvPr/>
        </p:nvSpPr>
        <p:spPr>
          <a:xfrm>
            <a:off x="100014" y="76014"/>
            <a:ext cx="12033249" cy="1171575"/>
          </a:xfrm>
          <a:prstGeom prst="rect">
            <a:avLst/>
          </a:prstGeom>
          <a:noFill/>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altLang="en-TZ" b="1" dirty="0">
                <a:solidFill>
                  <a:srgbClr val="0070C0"/>
                </a:solidFill>
                <a:latin typeface="Book Antiqua" panose="02040602050305030304" pitchFamily="18" charset="0"/>
              </a:rPr>
              <a:t>Case for credit : </a:t>
            </a:r>
            <a:r>
              <a:rPr lang="en-US" altLang="en-TZ" b="1" dirty="0" err="1">
                <a:solidFill>
                  <a:srgbClr val="0070C0"/>
                </a:solidFill>
                <a:latin typeface="Book Antiqua" panose="02040602050305030304" pitchFamily="18" charset="0"/>
              </a:rPr>
              <a:t>Maqaa</a:t>
            </a:r>
            <a:r>
              <a:rPr lang="en-TZ" altLang="en-TZ" b="1" dirty="0">
                <a:solidFill>
                  <a:srgbClr val="0070C0"/>
                </a:solidFill>
                <a:latin typeface="Book Antiqua" panose="02040602050305030304" pitchFamily="18" charset="0"/>
              </a:rPr>
              <a:t>sid </a:t>
            </a:r>
            <a:r>
              <a:rPr lang="en-US" altLang="en-TZ" b="1" dirty="0">
                <a:solidFill>
                  <a:srgbClr val="0070C0"/>
                </a:solidFill>
                <a:latin typeface="Book Antiqua" panose="02040602050305030304" pitchFamily="18" charset="0"/>
              </a:rPr>
              <a:t>A</a:t>
            </a:r>
            <a:r>
              <a:rPr lang="en-TZ" altLang="en-TZ" b="1" dirty="0">
                <a:solidFill>
                  <a:srgbClr val="0070C0"/>
                </a:solidFill>
                <a:latin typeface="Book Antiqua" panose="02040602050305030304" pitchFamily="18" charset="0"/>
              </a:rPr>
              <a:t>l Shari</a:t>
            </a:r>
            <a:r>
              <a:rPr lang="en-US" altLang="en-TZ" b="1" dirty="0">
                <a:solidFill>
                  <a:srgbClr val="0070C0"/>
                </a:solidFill>
                <a:latin typeface="Book Antiqua" panose="02040602050305030304" pitchFamily="18" charset="0"/>
              </a:rPr>
              <a:t>’</a:t>
            </a:r>
            <a:r>
              <a:rPr lang="en-TZ" altLang="en-TZ" b="1" dirty="0">
                <a:solidFill>
                  <a:srgbClr val="0070C0"/>
                </a:solidFill>
                <a:latin typeface="Book Antiqua" panose="02040602050305030304" pitchFamily="18" charset="0"/>
              </a:rPr>
              <a:t>a</a:t>
            </a:r>
            <a:r>
              <a:rPr lang="en-US" altLang="en-TZ" b="1" dirty="0">
                <a:solidFill>
                  <a:srgbClr val="0070C0"/>
                </a:solidFill>
                <a:latin typeface="Book Antiqua" panose="02040602050305030304" pitchFamily="18" charset="0"/>
              </a:rPr>
              <a:t>h</a:t>
            </a:r>
            <a:r>
              <a:rPr lang="en-TZ" altLang="en-TZ" b="1" dirty="0">
                <a:solidFill>
                  <a:srgbClr val="0070C0"/>
                </a:solidFill>
                <a:latin typeface="Book Antiqua" panose="02040602050305030304" pitchFamily="18" charset="0"/>
              </a:rPr>
              <a:t> – </a:t>
            </a:r>
            <a:r>
              <a:rPr lang="en-US" altLang="en-TZ" b="1" dirty="0">
                <a:solidFill>
                  <a:srgbClr val="0070C0"/>
                </a:solidFill>
                <a:latin typeface="Book Antiqua" panose="02040602050305030304" pitchFamily="18" charset="0"/>
              </a:rPr>
              <a:t/>
            </a:r>
            <a:br>
              <a:rPr lang="en-US" altLang="en-TZ" b="1" dirty="0">
                <a:solidFill>
                  <a:srgbClr val="0070C0"/>
                </a:solidFill>
                <a:latin typeface="Book Antiqua" panose="02040602050305030304" pitchFamily="18" charset="0"/>
              </a:rPr>
            </a:br>
            <a:r>
              <a:rPr lang="en-US" altLang="en-TZ" b="1" dirty="0">
                <a:solidFill>
                  <a:srgbClr val="0070C0"/>
                </a:solidFill>
                <a:latin typeface="Book Antiqua" panose="02040602050305030304" pitchFamily="18" charset="0"/>
              </a:rPr>
              <a:t>M</a:t>
            </a:r>
            <a:r>
              <a:rPr lang="en-TZ" altLang="en-TZ" b="1" dirty="0">
                <a:solidFill>
                  <a:srgbClr val="0070C0"/>
                </a:solidFill>
                <a:latin typeface="Book Antiqua" panose="02040602050305030304" pitchFamily="18" charset="0"/>
              </a:rPr>
              <a:t>asa</a:t>
            </a:r>
            <a:r>
              <a:rPr lang="en-US" altLang="en-TZ" b="1" dirty="0">
                <a:solidFill>
                  <a:srgbClr val="0070C0"/>
                </a:solidFill>
                <a:latin typeface="Book Antiqua" panose="02040602050305030304" pitchFamily="18" charset="0"/>
              </a:rPr>
              <a:t>a</a:t>
            </a:r>
            <a:r>
              <a:rPr lang="en-TZ" altLang="en-TZ" b="1" dirty="0">
                <a:solidFill>
                  <a:srgbClr val="0070C0"/>
                </a:solidFill>
                <a:latin typeface="Book Antiqua" panose="02040602050305030304" pitchFamily="18" charset="0"/>
              </a:rPr>
              <a:t>lih </a:t>
            </a:r>
            <a:r>
              <a:rPr lang="en-US" altLang="en-TZ" b="1" dirty="0">
                <a:solidFill>
                  <a:srgbClr val="0070C0"/>
                </a:solidFill>
                <a:latin typeface="Book Antiqua" panose="02040602050305030304" pitchFamily="18" charset="0"/>
              </a:rPr>
              <a:t>C</a:t>
            </a:r>
            <a:r>
              <a:rPr lang="en-TZ" altLang="en-TZ" b="1" dirty="0">
                <a:solidFill>
                  <a:srgbClr val="0070C0"/>
                </a:solidFill>
                <a:latin typeface="Book Antiqua" panose="02040602050305030304" pitchFamily="18" charset="0"/>
              </a:rPr>
              <a:t>onsideration</a:t>
            </a:r>
            <a:endParaRPr lang="x-none" b="1" dirty="0">
              <a:solidFill>
                <a:srgbClr val="0070C0"/>
              </a:solidFill>
              <a:latin typeface="Book Antiqua" panose="0204060205030503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527</TotalTime>
  <Words>3528</Words>
  <Application>Microsoft Office PowerPoint</Application>
  <PresentationFormat>Widescreen</PresentationFormat>
  <Paragraphs>233</Paragraphs>
  <Slides>39</Slides>
  <Notes>25</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39</vt:i4>
      </vt:variant>
    </vt:vector>
  </HeadingPairs>
  <TitlesOfParts>
    <vt:vector size="53" baseType="lpstr">
      <vt:lpstr>_PDMS_Saleem_QuranFont</vt:lpstr>
      <vt:lpstr>Arial</vt:lpstr>
      <vt:lpstr>Book Antiqua</vt:lpstr>
      <vt:lpstr>Book Antiqua, Times new roman, verdana, Arial</vt:lpstr>
      <vt:lpstr>Calibri</vt:lpstr>
      <vt:lpstr>Calibri Light</vt:lpstr>
      <vt:lpstr>lateef</vt:lpstr>
      <vt:lpstr>Open Sans</vt:lpstr>
      <vt:lpstr>Proxima Nova</vt:lpstr>
      <vt:lpstr>Times New Roman</vt:lpstr>
      <vt:lpstr>Traditional Arabic2</vt:lpstr>
      <vt:lpstr>Wingdings</vt:lpstr>
      <vt:lpstr>Wingdings 3</vt:lpstr>
      <vt:lpstr>Office Theme</vt:lpstr>
      <vt:lpstr>Halal Credit for Value Creation: to Inhibit or to Foster?</vt:lpstr>
      <vt:lpstr>Outline</vt:lpstr>
      <vt:lpstr>Rationale’</vt:lpstr>
      <vt:lpstr>Conceptualization</vt:lpstr>
      <vt:lpstr>Value Creation 4 p’s explained</vt:lpstr>
      <vt:lpstr>PowerPoint Presentation</vt:lpstr>
      <vt:lpstr>Value creation through debt:  Maqaasid al Shari’ah Consideration</vt:lpstr>
      <vt:lpstr>Maqaasid al Shari’ah Consideration</vt:lpstr>
      <vt:lpstr>PowerPoint Presentation</vt:lpstr>
      <vt:lpstr>PowerPoint Presentation</vt:lpstr>
      <vt:lpstr>PowerPoint Presentation</vt:lpstr>
      <vt:lpstr>PowerPoint Presentation</vt:lpstr>
      <vt:lpstr>Case for Creating Value Through Debt</vt:lpstr>
      <vt:lpstr>Case for creating value through debt</vt:lpstr>
      <vt:lpstr>  </vt:lpstr>
      <vt:lpstr>Case for Creating Value Through Debt</vt:lpstr>
      <vt:lpstr>Case for Creating Value Through debt: ‘Hukmu Taklif </vt:lpstr>
      <vt:lpstr> Caveat: on Debt</vt:lpstr>
      <vt:lpstr>Shari’ah Caveat:  Pay the debt exteded to you because…. The lender has fullfiled his duty, he has not betryed you !!!</vt:lpstr>
      <vt:lpstr>PowerPoint Presentation</vt:lpstr>
      <vt:lpstr>Shuurah on Debt </vt:lpstr>
      <vt:lpstr>Case for Debt</vt:lpstr>
      <vt:lpstr>PowerPoint Presentation</vt:lpstr>
      <vt:lpstr>THE PROPHET’S STRONG CAUTION </vt:lpstr>
      <vt:lpstr>The Essential Risk </vt:lpstr>
      <vt:lpstr>The Essential Risk </vt:lpstr>
      <vt:lpstr>The Essential Risk </vt:lpstr>
      <vt:lpstr>The Essential Risk </vt:lpstr>
      <vt:lpstr>The Essential Risk </vt:lpstr>
      <vt:lpstr>Forbidden Risk </vt:lpstr>
      <vt:lpstr>Where Gharar May Occur</vt:lpstr>
      <vt:lpstr>Basis of  Forbidding is prohibition - examples</vt:lpstr>
      <vt:lpstr>Tolerable Risk to be Avoided </vt:lpstr>
      <vt:lpstr>Tolerable Risk to be Avoided </vt:lpstr>
      <vt:lpstr>Tolerable Risk to be avoided </vt:lpstr>
      <vt:lpstr>Hedging ThroughTakaful</vt:lpstr>
      <vt:lpstr>Concluding Remarks: To Inhibit or to Foster Debt for Value Creation?</vt:lpstr>
      <vt:lpstr>Concluding remarks: To Inhibit or to Foster Debt for Value Creation?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Halal Credit for value creation: to inhibit or to foster?</dc:title>
  <dc:creator>Kassim Hussein</dc:creator>
  <cp:lastModifiedBy>LENOVO</cp:lastModifiedBy>
  <cp:revision>6</cp:revision>
  <dcterms:created xsi:type="dcterms:W3CDTF">2022-07-25T05:58:06Z</dcterms:created>
  <dcterms:modified xsi:type="dcterms:W3CDTF">2022-07-26T03:47:42Z</dcterms:modified>
</cp:coreProperties>
</file>